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06" r:id="rId2"/>
    <p:sldMasterId id="2147483708" r:id="rId3"/>
    <p:sldMasterId id="2147483710" r:id="rId4"/>
    <p:sldMasterId id="2147483712" r:id="rId5"/>
    <p:sldMasterId id="2147483714" r:id="rId6"/>
    <p:sldMasterId id="2147483716" r:id="rId7"/>
    <p:sldMasterId id="2147483718" r:id="rId8"/>
  </p:sldMasterIdLst>
  <p:notesMasterIdLst>
    <p:notesMasterId r:id="rId27"/>
  </p:notesMasterIdLst>
  <p:handoutMasterIdLst>
    <p:handoutMasterId r:id="rId28"/>
  </p:handoutMasterIdLst>
  <p:sldIdLst>
    <p:sldId id="275" r:id="rId9"/>
    <p:sldId id="276" r:id="rId10"/>
    <p:sldId id="277" r:id="rId11"/>
    <p:sldId id="278" r:id="rId12"/>
    <p:sldId id="262" r:id="rId13"/>
    <p:sldId id="322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90" r:id="rId23"/>
    <p:sldId id="321" r:id="rId24"/>
    <p:sldId id="323" r:id="rId25"/>
    <p:sldId id="284" r:id="rId26"/>
  </p:sldIdLst>
  <p:sldSz cx="12192000" cy="6858000"/>
  <p:notesSz cx="6858000" cy="9144000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E"/>
    <a:srgbClr val="1B5AA3"/>
    <a:srgbClr val="14A3AD"/>
    <a:srgbClr val="F36B3D"/>
    <a:srgbClr val="21FFEB"/>
    <a:srgbClr val="1293CB"/>
    <a:srgbClr val="C42984"/>
    <a:srgbClr val="12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7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6C298A-FA5A-4F97-B7DC-7D4DCC771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2E1C5-1C9D-49A1-94F3-2B102B2A4C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E4358C-7AF1-4EAA-B1C7-339E29F7CCE1}" type="datetime1">
              <a:rPr lang="en-GB"/>
              <a:pPr>
                <a:defRPr/>
              </a:pPr>
              <a:t>03/06/2019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EA54F-CFE7-434E-8F3D-EA0357BDC2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0EBA8-FCC5-422B-BD7D-B34A67648A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5AE3407-D1EB-4C30-A058-56D8698CA3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9D2FF-D449-4361-9658-CB88E0E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18996-8EA5-497B-B336-0CA060116C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188C5B-FC21-4136-AF2F-3217985E00EC}" type="datetime1">
              <a:rPr lang="en-GB"/>
              <a:pPr>
                <a:defRPr/>
              </a:pPr>
              <a:t>03/06/2019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5A0076-DF61-447E-B174-9A7EE8A94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5B39F3-39B5-4906-ABAB-06CAD55C0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6F29-9FF6-4E0F-9B49-4D59A847B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71194-B20F-47D0-8256-845667434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48D736-17E6-4AD6-AD32-1D82FB07E4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F3FF8F1-88B7-49BB-8B1F-65A0C28BE9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836A7B6-7EA7-4DA7-944C-177181C8F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921CA99-CCB9-44FF-B605-0E3593259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5F3F5-04D6-41AE-ABE4-EC71481D03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6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D736-17E6-4AD6-AD32-1D82FB07E4E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8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6770412-9D69-4FF5-87EE-97C1A88548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86A4B24-7F10-4E61-BC77-9EE48E562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ED9DD80-FF69-4292-9D12-41563D2D2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10111E-51BC-4F7B-9645-5F60714ED4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07F591C-DADB-495A-8CEF-E15D04B21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D50CD65-D6B6-4AF9-B096-4FD009E9C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10F3474-DA63-4CC6-A19F-B0666D1D8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A9694-CC52-49EB-BFB7-4C6DE99810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0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35041AB-CA09-4C4D-81D9-64433334A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8E86FE0-3E70-4996-A2CB-6F634AEA3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DBCA809-AC07-45C5-9A1B-1624A606E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FB0C2-D235-47DB-9BD4-E0EC2347FB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8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F31DA5C-4BDE-43FA-9642-0C48E0493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6A94BBD-12A8-4AB2-89C4-6315DA41B3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3203F45-7390-433E-9D9E-0FCBA8C5B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68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40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12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84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6A037A-C5B0-433D-9280-6E0CC505C70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21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9251B27-7050-4DAB-AA4E-9B64BB4D7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A1DB945-54EF-49A3-9463-0328443D9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D26E4BA-114B-4767-8A5F-B605D3516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68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40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12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84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306E00-6524-466E-AC18-A71D2BBB4D0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0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EFABFFD-0201-4B76-8F01-D47E164BC9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20A99B6-38B8-4384-935A-7ECDDA2F0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EF6D16-0CB8-455F-ADA8-40019F0C8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FEF3-D396-4417-867B-9BEF0787B0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2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7A8E5DA-D7DF-4CC5-B1C8-FD4AA7B77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5554141-74B7-479B-AC30-6A114103A2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810F43B-F876-4865-B787-81FB2618D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1B1CE-D4B2-4733-A262-B3D2601BF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42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FEC1B83-1431-4E3C-A169-D67EA70AA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C1BD448-91C3-4EC2-99B3-45789C5AE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0D0E437-5488-4966-AF14-2AF57F257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68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40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12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8425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0763F-F3DA-4BCC-89BE-C671DB3C00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3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D736-17E6-4AD6-AD32-1D82FB07E4E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750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0C6D8BFE-E775-498D-B593-3411274A6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63885300-E9D1-4098-8675-09C359BBD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B98ADAE6-5E9B-4977-A708-005AE959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2C58395F-3A64-44C6-BF0D-49E9FC6F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2F544031-8BB9-4BC1-B012-A5A7762F8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2D599976-658F-47A9-B928-6F21CC779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2700"/>
            <a:ext cx="44598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92D56C57-225E-45AF-B57C-06404F070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8ABAC3F9-83F1-4E63-A38C-4DEFA7763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3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8B1399D4-9E4A-47B8-805F-5143AFED4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87CC845A-93D9-4D26-8E26-68100A6839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2700"/>
            <a:ext cx="44598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BB23C3FE-A4A5-4E2B-8EC4-B4EE202CD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F7792AF2-0E61-4CE5-9F6C-6F3B2464C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7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AFD1C4EB-E5F7-43B0-8EC4-48D9C0A6A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6DF3D977-5FCB-4C35-8481-DEC1D0694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70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 triangle aqua back 2.jpg.jpg">
            <a:extLst>
              <a:ext uri="{FF2B5EF4-FFF2-40B4-BE49-F238E27FC236}">
                <a16:creationId xmlns:a16="http://schemas.microsoft.com/office/drawing/2014/main" id="{5F5C4C7E-5A35-4CB6-B9D4-7185DC16C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P logo.jpg">
            <a:extLst>
              <a:ext uri="{FF2B5EF4-FFF2-40B4-BE49-F238E27FC236}">
                <a16:creationId xmlns:a16="http://schemas.microsoft.com/office/drawing/2014/main" id="{58E1EE7E-3E9C-43EA-86C7-7DC608A963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2700"/>
            <a:ext cx="44598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846725" y="2022526"/>
            <a:ext cx="10075275" cy="517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rgbClr val="0099CC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72094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100" b="1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45739" y="2531440"/>
            <a:ext cx="5258807" cy="39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7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57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9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4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9309C86-598D-4C71-AC4D-449B7066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8"/>
          <a:stretch>
            <a:fillRect/>
          </a:stretch>
        </p:blipFill>
        <p:spPr bwMode="auto">
          <a:xfrm>
            <a:off x="1524000" y="0"/>
            <a:ext cx="659923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23587F43-1BB7-48EC-830E-94FA8AA66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153989"/>
            <a:ext cx="3671886" cy="16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>
            <a:extLst>
              <a:ext uri="{FF2B5EF4-FFF2-40B4-BE49-F238E27FC236}">
                <a16:creationId xmlns:a16="http://schemas.microsoft.com/office/drawing/2014/main" id="{B11B1D67-A3D2-4116-8F43-010711C8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590800"/>
            <a:ext cx="7848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4A3A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Pensions Ombudsman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4A3A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– an update</a:t>
            </a:r>
          </a:p>
        </p:txBody>
      </p:sp>
      <p:sp>
        <p:nvSpPr>
          <p:cNvPr id="9221" name="TextBox 6">
            <a:extLst>
              <a:ext uri="{FF2B5EF4-FFF2-40B4-BE49-F238E27FC236}">
                <a16:creationId xmlns:a16="http://schemas.microsoft.com/office/drawing/2014/main" id="{F15EF53A-A8EB-480A-B94E-92CD201B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467350"/>
            <a:ext cx="827881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A3A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Mairi Spiby, Stakeholder Manager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14A3AD"/>
                </a:solidFill>
              </a:rPr>
              <a:t>Occupational Pensioners Alliance (OPA) AGM</a:t>
            </a:r>
          </a:p>
          <a:p>
            <a:pPr lvl="0" algn="l">
              <a:defRPr/>
            </a:pPr>
            <a:r>
              <a:rPr lang="en-GB" altLang="en-US" sz="2000" b="1" dirty="0">
                <a:solidFill>
                  <a:srgbClr val="14A3AD"/>
                </a:solidFill>
              </a:rPr>
              <a:t>Riverside Arts Centre Sunbury-on-Thames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14A3AD"/>
                </a:solidFill>
              </a:rPr>
              <a:t>May 28 2019</a:t>
            </a:r>
          </a:p>
        </p:txBody>
      </p:sp>
    </p:spTree>
    <p:extLst>
      <p:ext uri="{BB962C8B-B14F-4D97-AF65-F5344CB8AC3E}">
        <p14:creationId xmlns:p14="http://schemas.microsoft.com/office/powerpoint/2010/main" val="90208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triangle graphic aqua tint.jpg">
            <a:extLst>
              <a:ext uri="{FF2B5EF4-FFF2-40B4-BE49-F238E27FC236}">
                <a16:creationId xmlns:a16="http://schemas.microsoft.com/office/drawing/2014/main" id="{7CE9351A-F169-477E-BDA4-750DBBFC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EBD1ADC0-60B2-40F3-9BB2-5E04E4AAD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9952038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00A3AD"/>
                </a:solidFill>
                <a:latin typeface="Arial" panose="020B0604020202020204" pitchFamily="34" charset="0"/>
              </a:rPr>
              <a:t>Updated memorandum of understanding between The Pensions Ombudsman and the Financial Ombudsman Service ‒ December 2017</a:t>
            </a:r>
            <a:endParaRPr lang="en-US" altLang="en-US" sz="3200" b="1" dirty="0">
              <a:solidFill>
                <a:srgbClr val="14A3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97731975-F29E-4E80-9618-E0DB7243E1CF}"/>
              </a:ext>
            </a:extLst>
          </p:cNvPr>
          <p:cNvSpPr txBox="1">
            <a:spLocks/>
          </p:cNvSpPr>
          <p:nvPr/>
        </p:nvSpPr>
        <p:spPr bwMode="auto">
          <a:xfrm>
            <a:off x="774700" y="2336800"/>
            <a:ext cx="1024255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Pensions Ombudsman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deals with matters that predominately concern administration and/or management of occupational and personal pension schemes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Financial Ombudsman Service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deals with matters that predominately concern advice in respect of sales or marketing of individual pension arrangements</a:t>
            </a:r>
          </a:p>
          <a:p>
            <a:pPr marL="342900" marR="0" lvl="0" indent="-342900" algn="l" defTabSz="3429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68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triangle graphic aqua tint.jpg">
            <a:extLst>
              <a:ext uri="{FF2B5EF4-FFF2-40B4-BE49-F238E27FC236}">
                <a16:creationId xmlns:a16="http://schemas.microsoft.com/office/drawing/2014/main" id="{A5C50AE9-A40A-4CD6-9C85-7088E22F8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D9037FC9-4662-4E94-BE15-13A419657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843380" y="438150"/>
            <a:ext cx="9254710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Non-financial injustice - examples</a:t>
            </a: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39DCAB22-D20F-4302-9099-896DD407BAEF}"/>
              </a:ext>
            </a:extLst>
          </p:cNvPr>
          <p:cNvSpPr txBox="1">
            <a:spLocks/>
          </p:cNvSpPr>
          <p:nvPr/>
        </p:nvSpPr>
        <p:spPr bwMode="auto">
          <a:xfrm>
            <a:off x="843380" y="1979614"/>
            <a:ext cx="9146759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‘Distress’: disappointment, concern, anxiety, anger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‘Inconvenience’: the time and effort spent by the complainant in relation to the maladministration and in having to pursue their complaint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57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triangle graphic aqua tint.jpg">
            <a:extLst>
              <a:ext uri="{FF2B5EF4-FFF2-40B4-BE49-F238E27FC236}">
                <a16:creationId xmlns:a16="http://schemas.microsoft.com/office/drawing/2014/main" id="{AA6FFBDC-953B-49D2-AD10-67254EBF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33A5BF3F-ADB8-40A3-B643-DA9016599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90114" y="438150"/>
            <a:ext cx="9307976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financial injustice – relevant cases</a:t>
            </a: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39DCAB22-D20F-4302-9099-896DD407BAEF}"/>
              </a:ext>
            </a:extLst>
          </p:cNvPr>
          <p:cNvSpPr txBox="1">
            <a:spLocks/>
          </p:cNvSpPr>
          <p:nvPr/>
        </p:nvSpPr>
        <p:spPr bwMode="auto">
          <a:xfrm>
            <a:off x="790114" y="1979614"/>
            <a:ext cx="9307976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3A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Baugniet v Capita Employee Benefits Ltd [2017]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A3A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Urged to rebase the ‘upper limit’ of awards for non-financial injustice, for conduct falling short of exceptional, from £1,000 to £1,600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3A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Smith v Sheffield Teaching Hospitals NHS Foundation Trust [2017]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ward should be above the top end for conduct falling short of exceptional – awarded £2,750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53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567088B-57DB-46B8-B06F-3AC63D12B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829786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GB" altLang="en-US" sz="3200" b="1" dirty="0">
                <a:solidFill>
                  <a:srgbClr val="00A3AD"/>
                </a:solidFill>
                <a:latin typeface="Arial" panose="020B0604020202020204" pitchFamily="34" charset="0"/>
              </a:rPr>
              <a:t>Non-financial injustice </a:t>
            </a:r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altLang="en-US" sz="3200" b="1" dirty="0">
                <a:solidFill>
                  <a:srgbClr val="00A3AD"/>
                </a:solidFill>
                <a:latin typeface="Arial" panose="020B0604020202020204" pitchFamily="34" charset="0"/>
              </a:rPr>
              <a:t> redress</a:t>
            </a:r>
            <a:endParaRPr lang="en-US" altLang="en-US" sz="3200" b="1" dirty="0">
              <a:solidFill>
                <a:srgbClr val="00A3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A8CE20-5F08-4777-B057-88A229EFA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19451"/>
              </p:ext>
            </p:extLst>
          </p:nvPr>
        </p:nvGraphicFramePr>
        <p:xfrm>
          <a:off x="1507309" y="1251798"/>
          <a:ext cx="8258175" cy="4838700"/>
        </p:xfrm>
        <a:graphic>
          <a:graphicData uri="http://schemas.openxmlformats.org/drawingml/2006/table">
            <a:tbl>
              <a:tblPr firstRow="1" firstCol="1" bandRow="1"/>
              <a:tblGrid>
                <a:gridCol w="2232533">
                  <a:extLst>
                    <a:ext uri="{9D8B030D-6E8A-4147-A177-3AD203B41FA5}">
                      <a16:colId xmlns:a16="http://schemas.microsoft.com/office/drawing/2014/main" val="2112532775"/>
                    </a:ext>
                  </a:extLst>
                </a:gridCol>
                <a:gridCol w="6025642">
                  <a:extLst>
                    <a:ext uri="{9D8B030D-6E8A-4147-A177-3AD203B41FA5}">
                      <a16:colId xmlns:a16="http://schemas.microsoft.com/office/drawing/2014/main" val="1958507133"/>
                    </a:ext>
                  </a:extLst>
                </a:gridCol>
              </a:tblGrid>
              <a:tr h="967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award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6F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non-financial injustice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256808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£500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6F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non-financial injustice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70097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6F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Serious non-financial injustice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93265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6F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 non-financial injustice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63225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than £2,000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6F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Exceptional non-financial injustice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4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51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triangle graphic aqua tint.jpg">
            <a:extLst>
              <a:ext uri="{FF2B5EF4-FFF2-40B4-BE49-F238E27FC236}">
                <a16:creationId xmlns:a16="http://schemas.microsoft.com/office/drawing/2014/main" id="{87CF2718-06BC-4D5B-8BAC-8F4813DB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0ECC0191-A859-48BA-BE27-84EE18E40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8150"/>
            <a:ext cx="820261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Courts – participating in appeals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9CF578-099C-402C-9E32-93A145F5555F}"/>
              </a:ext>
            </a:extLst>
          </p:cNvPr>
          <p:cNvSpPr/>
          <p:nvPr/>
        </p:nvSpPr>
        <p:spPr>
          <a:xfrm>
            <a:off x="704850" y="1211263"/>
            <a:ext cx="10063163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Previous position.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Pensions Ombudsman only participated if: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matter was likely to affect the Ombudsman’s jurisdiction or procedures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Now.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The Pensions Ombudsman may also participate if, for example: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000" marR="0" lvl="0" indent="-3420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decision is likely to have a wider impact on the industry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there are a large number of same-issue cases awaiting investigation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there is a real and significant concern over access to justice (see Butterworth v Manchester Police Authority [2016])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51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triangle graphic aqua tint.jpg">
            <a:extLst>
              <a:ext uri="{FF2B5EF4-FFF2-40B4-BE49-F238E27FC236}">
                <a16:creationId xmlns:a16="http://schemas.microsoft.com/office/drawing/2014/main" id="{2BF65B71-88DD-4C7E-A152-DF2F077F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496B0FB3-D77F-4570-996D-7E9A379D5AE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820261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Scams or pension liberation</a:t>
            </a:r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id="{0714C08D-1761-4A9A-BCBD-88A1EAB93644}"/>
              </a:ext>
            </a:extLst>
          </p:cNvPr>
          <p:cNvSpPr txBox="1">
            <a:spLocks/>
          </p:cNvSpPr>
          <p:nvPr/>
        </p:nvSpPr>
        <p:spPr bwMode="auto">
          <a:xfrm>
            <a:off x="774700" y="1819275"/>
            <a:ext cx="10126663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Pensions Ombudsman has adopted new approaches, for example…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Talking to complainants to explain legal position, concerns and options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Hughes v Royal London Insurance Company [2015].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0D6FA0"/>
                </a:solidFill>
              </a:rPr>
              <a:t>    Po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sitive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outcome ‒ legislation banning cold-calling and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0D6FA0"/>
                </a:solidFill>
              </a:rPr>
              <a:t>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safeguards to be added to the statutory right to transfer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A3AD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25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E19337-BB4A-4CCE-A5C5-B79ED014F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725" y="450166"/>
            <a:ext cx="4555269" cy="513472"/>
          </a:xfrm>
        </p:spPr>
        <p:txBody>
          <a:bodyPr/>
          <a:lstStyle/>
          <a:p>
            <a:r>
              <a:rPr lang="en-GB" dirty="0"/>
              <a:t>The numbers 2018-2019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46FB5-8155-4838-8DAB-C6676A86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4107766"/>
          </a:xfrm>
        </p:spPr>
        <p:txBody>
          <a:bodyPr/>
          <a:lstStyle/>
          <a:p>
            <a:r>
              <a:rPr lang="en-GB" dirty="0"/>
              <a:t>The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26562-661E-4714-80C7-7489D1DB1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739" y="1772530"/>
            <a:ext cx="9789436" cy="410776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D6F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90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Approximately  6,20 written enquires and 7,400 phone enquires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Accepted approximately  3,900 new Early Resolution Team (ERT) cases (incl 1350 ‘quick responses’)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Completed approximately 3,500 ERT cases (incl 1300 ‘quick responses’)</a:t>
            </a:r>
          </a:p>
          <a:p>
            <a:r>
              <a:rPr lang="en-GB" sz="24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GB" sz="2800" dirty="0">
              <a:solidFill>
                <a:srgbClr val="0D6F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203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E19337-BB4A-4CCE-A5C5-B79ED014F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725" y="450166"/>
            <a:ext cx="4555269" cy="513472"/>
          </a:xfrm>
        </p:spPr>
        <p:txBody>
          <a:bodyPr/>
          <a:lstStyle/>
          <a:p>
            <a:r>
              <a:rPr lang="en-GB" dirty="0"/>
              <a:t>The numbers 2018-2019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46FB5-8155-4838-8DAB-C6676A86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35" y="1334843"/>
            <a:ext cx="6409376" cy="4107766"/>
          </a:xfrm>
        </p:spPr>
        <p:txBody>
          <a:bodyPr/>
          <a:lstStyle/>
          <a:p>
            <a:r>
              <a:rPr lang="en-GB" dirty="0"/>
              <a:t>The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26562-661E-4714-80C7-7489D1DB1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739" y="1772530"/>
            <a:ext cx="9789436" cy="4107766"/>
          </a:xfrm>
        </p:spPr>
        <p:txBody>
          <a:bodyPr/>
          <a:lstStyle/>
          <a:p>
            <a:r>
              <a:rPr lang="en-GB" sz="20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Accepted approximately 1,500 new investigations and rejected 330 for being outside jurisdiction, etc.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Completed approximately 1,260 investigations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Reduction on last year, due to relocation, change of working practices, staff shortages, change IT and introduction of new casework management system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D6F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Average time to close a case (from application) reduced to 4.5 months (5 months last year)</a:t>
            </a:r>
          </a:p>
          <a:p>
            <a:endParaRPr lang="en-GB" sz="2800" dirty="0">
              <a:solidFill>
                <a:srgbClr val="0D6F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79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triangle graphic aqua tint.jpg">
            <a:extLst>
              <a:ext uri="{FF2B5EF4-FFF2-40B4-BE49-F238E27FC236}">
                <a16:creationId xmlns:a16="http://schemas.microsoft.com/office/drawing/2014/main" id="{BC34651C-852A-4A7E-B01B-E0E88466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AD37AC06-F16F-4CD4-9242-C5AD6C111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6802438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relationships- who are we working with?</a:t>
            </a: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288CFC0A-D84F-4152-86CE-5CE49423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371600"/>
            <a:ext cx="8369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4581" name="Group 1">
            <a:extLst>
              <a:ext uri="{FF2B5EF4-FFF2-40B4-BE49-F238E27FC236}">
                <a16:creationId xmlns:a16="http://schemas.microsoft.com/office/drawing/2014/main" id="{A9D3C35D-7AFF-47FB-8F55-79E495EEDEB2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541463"/>
            <a:ext cx="4486275" cy="4673600"/>
            <a:chOff x="4157663" y="1845736"/>
            <a:chExt cx="3876675" cy="40640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1A0170B-18FE-40DE-A0F6-D4C7FE3F2314}"/>
                </a:ext>
              </a:extLst>
            </p:cNvPr>
            <p:cNvSpPr/>
            <p:nvPr/>
          </p:nvSpPr>
          <p:spPr>
            <a:xfrm>
              <a:off x="6305884" y="2466932"/>
              <a:ext cx="628279" cy="54251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00A3AD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583" name="Group 7">
              <a:extLst>
                <a:ext uri="{FF2B5EF4-FFF2-40B4-BE49-F238E27FC236}">
                  <a16:creationId xmlns:a16="http://schemas.microsoft.com/office/drawing/2014/main" id="{169E6026-AA44-4D7D-BA8E-235B01788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6550" y="1845736"/>
              <a:ext cx="1365250" cy="1181100"/>
              <a:chOff x="2368106" y="0"/>
              <a:chExt cx="1365600" cy="1181404"/>
            </a:xfrm>
          </p:grpSpPr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38F408DB-B606-4189-9315-EDA41BD70499}"/>
                  </a:ext>
                </a:extLst>
              </p:cNvPr>
              <p:cNvSpPr/>
              <p:nvPr/>
            </p:nvSpPr>
            <p:spPr>
              <a:xfrm>
                <a:off x="2368521" y="0"/>
                <a:ext cx="1365279" cy="118195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Hexagon 5">
                <a:extLst>
                  <a:ext uri="{FF2B5EF4-FFF2-40B4-BE49-F238E27FC236}">
                    <a16:creationId xmlns:a16="http://schemas.microsoft.com/office/drawing/2014/main" id="{AD5CE665-F37E-40C6-B22A-5D060068D788}"/>
                  </a:ext>
                </a:extLst>
              </p:cNvPr>
              <p:cNvSpPr txBox="1"/>
              <p:nvPr/>
            </p:nvSpPr>
            <p:spPr>
              <a:xfrm>
                <a:off x="2594924" y="196072"/>
                <a:ext cx="912474" cy="7898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Regulators, Ombudsman, </a:t>
                </a:r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o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versight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 bodies</a:t>
                </a:r>
              </a:p>
            </p:txBody>
          </p:sp>
        </p:grp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1AC327AC-0DCC-4216-9A1C-876D7228F634}"/>
                </a:ext>
              </a:extLst>
            </p:cNvPr>
            <p:cNvSpPr/>
            <p:nvPr/>
          </p:nvSpPr>
          <p:spPr>
            <a:xfrm>
              <a:off x="7041163" y="3478790"/>
              <a:ext cx="628279" cy="543891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00A3AD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585" name="Group 11">
              <a:extLst>
                <a:ext uri="{FF2B5EF4-FFF2-40B4-BE49-F238E27FC236}">
                  <a16:creationId xmlns:a16="http://schemas.microsoft.com/office/drawing/2014/main" id="{5CDBC664-191A-474B-8669-9FD60CC6F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9088" y="2572811"/>
              <a:ext cx="1365250" cy="1181100"/>
              <a:chOff x="3620521" y="726643"/>
              <a:chExt cx="1365600" cy="1181404"/>
            </a:xfrm>
          </p:grpSpPr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E9CF2CE3-C4DA-4161-899F-130A0850D8EB}"/>
                  </a:ext>
                </a:extLst>
              </p:cNvPr>
              <p:cNvSpPr/>
              <p:nvPr/>
            </p:nvSpPr>
            <p:spPr>
              <a:xfrm>
                <a:off x="3620841" y="727057"/>
                <a:ext cx="1365280" cy="118057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Hexagon 8">
                <a:extLst>
                  <a:ext uri="{FF2B5EF4-FFF2-40B4-BE49-F238E27FC236}">
                    <a16:creationId xmlns:a16="http://schemas.microsoft.com/office/drawing/2014/main" id="{A7AF5596-0973-41CC-85F9-28C6BC15FA5C}"/>
                  </a:ext>
                </a:extLst>
              </p:cNvPr>
              <p:cNvSpPr txBox="1"/>
              <p:nvPr/>
            </p:nvSpPr>
            <p:spPr>
              <a:xfrm>
                <a:off x="3847244" y="921749"/>
                <a:ext cx="912473" cy="7911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Public Sector  Pension Schemes</a:t>
                </a:r>
              </a:p>
            </p:txBody>
          </p:sp>
        </p:grp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F95726E-EB7F-4F3D-82C9-63AEC3985875}"/>
                </a:ext>
              </a:extLst>
            </p:cNvPr>
            <p:cNvSpPr/>
            <p:nvPr/>
          </p:nvSpPr>
          <p:spPr>
            <a:xfrm>
              <a:off x="6529485" y="4624551"/>
              <a:ext cx="629651" cy="54113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00A3AD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587" name="Group 13">
              <a:extLst>
                <a:ext uri="{FF2B5EF4-FFF2-40B4-BE49-F238E27FC236}">
                  <a16:creationId xmlns:a16="http://schemas.microsoft.com/office/drawing/2014/main" id="{C4EB78A0-11D4-41B9-9DE6-6C37CAB74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9088" y="4001561"/>
              <a:ext cx="1365250" cy="1181100"/>
              <a:chOff x="3620521" y="2155139"/>
              <a:chExt cx="1365600" cy="118140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01BB5504-C27E-433D-94B7-B6D6BD3C91DB}"/>
                  </a:ext>
                </a:extLst>
              </p:cNvPr>
              <p:cNvSpPr/>
              <p:nvPr/>
            </p:nvSpPr>
            <p:spPr>
              <a:xfrm>
                <a:off x="3620841" y="2155553"/>
                <a:ext cx="1365280" cy="118057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Hexagon 11">
                <a:extLst>
                  <a:ext uri="{FF2B5EF4-FFF2-40B4-BE49-F238E27FC236}">
                    <a16:creationId xmlns:a16="http://schemas.microsoft.com/office/drawing/2014/main" id="{95873B9E-E4EB-47E6-9DA9-5DE89AC4F465}"/>
                  </a:ext>
                </a:extLst>
              </p:cNvPr>
              <p:cNvSpPr txBox="1"/>
              <p:nvPr/>
            </p:nvSpPr>
            <p:spPr>
              <a:xfrm>
                <a:off x="3847244" y="2350244"/>
                <a:ext cx="912473" cy="7911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Public Sector Pension Boards</a:t>
                </a:r>
              </a:p>
            </p:txBody>
          </p:sp>
        </p:grp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AE28999-99F1-4BF6-BC4B-B3FF4309CD9B}"/>
                </a:ext>
              </a:extLst>
            </p:cNvPr>
            <p:cNvSpPr/>
            <p:nvPr/>
          </p:nvSpPr>
          <p:spPr>
            <a:xfrm>
              <a:off x="5266068" y="4741888"/>
              <a:ext cx="628279" cy="54251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00A3AD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589" name="Group 15">
              <a:extLst>
                <a:ext uri="{FF2B5EF4-FFF2-40B4-BE49-F238E27FC236}">
                  <a16:creationId xmlns:a16="http://schemas.microsoft.com/office/drawing/2014/main" id="{BC8ADD92-37EF-4CB8-A02D-5262EF1F2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6550" y="4728636"/>
              <a:ext cx="1365250" cy="1181100"/>
              <a:chOff x="2368106" y="2882595"/>
              <a:chExt cx="1365600" cy="1181404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50DBA1A-97DC-479E-9478-475D54A482B1}"/>
                  </a:ext>
                </a:extLst>
              </p:cNvPr>
              <p:cNvSpPr/>
              <p:nvPr/>
            </p:nvSpPr>
            <p:spPr>
              <a:xfrm>
                <a:off x="2368521" y="2882043"/>
                <a:ext cx="1365279" cy="118195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Hexagon 14">
                <a:extLst>
                  <a:ext uri="{FF2B5EF4-FFF2-40B4-BE49-F238E27FC236}">
                    <a16:creationId xmlns:a16="http://schemas.microsoft.com/office/drawing/2014/main" id="{442EBCB7-D71A-4E79-9CD0-6C427DAA46F6}"/>
                  </a:ext>
                </a:extLst>
              </p:cNvPr>
              <p:cNvSpPr txBox="1"/>
              <p:nvPr/>
            </p:nvSpPr>
            <p:spPr>
              <a:xfrm>
                <a:off x="2594924" y="3078115"/>
                <a:ext cx="912474" cy="7898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Private Sector Pension Providers</a:t>
                </a:r>
              </a:p>
            </p:txBody>
          </p:sp>
        </p:grp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8CEA690-7786-4C62-BE3F-E1777DD5D585}"/>
                </a:ext>
              </a:extLst>
            </p:cNvPr>
            <p:cNvSpPr/>
            <p:nvPr/>
          </p:nvSpPr>
          <p:spPr>
            <a:xfrm>
              <a:off x="4519815" y="3730029"/>
              <a:ext cx="628279" cy="54113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00A3AD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591" name="Group 17">
              <a:extLst>
                <a:ext uri="{FF2B5EF4-FFF2-40B4-BE49-F238E27FC236}">
                  <a16:creationId xmlns:a16="http://schemas.microsoft.com/office/drawing/2014/main" id="{EBA17DB8-838C-4597-8424-9C0348062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4001561"/>
              <a:ext cx="1365250" cy="1181100"/>
              <a:chOff x="1109878" y="2155952"/>
              <a:chExt cx="1365600" cy="1181404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17A856F9-B759-41E9-819C-BEEC1EAA3ED8}"/>
                  </a:ext>
                </a:extLst>
              </p:cNvPr>
              <p:cNvSpPr/>
              <p:nvPr/>
            </p:nvSpPr>
            <p:spPr>
              <a:xfrm>
                <a:off x="1109878" y="2156366"/>
                <a:ext cx="1365279" cy="118057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Hexagon 17">
                <a:extLst>
                  <a:ext uri="{FF2B5EF4-FFF2-40B4-BE49-F238E27FC236}">
                    <a16:creationId xmlns:a16="http://schemas.microsoft.com/office/drawing/2014/main" id="{07C051FD-7F28-4608-A5A2-44B51159F457}"/>
                  </a:ext>
                </a:extLst>
              </p:cNvPr>
              <p:cNvSpPr txBox="1"/>
              <p:nvPr/>
            </p:nvSpPr>
            <p:spPr>
              <a:xfrm>
                <a:off x="1336281" y="2351057"/>
                <a:ext cx="912474" cy="7911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Master Trusts &amp; Trustee Providers</a:t>
                </a:r>
              </a:p>
            </p:txBody>
          </p:sp>
        </p:grpSp>
        <p:grpSp>
          <p:nvGrpSpPr>
            <p:cNvPr id="24592" name="Group 18">
              <a:extLst>
                <a:ext uri="{FF2B5EF4-FFF2-40B4-BE49-F238E27FC236}">
                  <a16:creationId xmlns:a16="http://schemas.microsoft.com/office/drawing/2014/main" id="{E2C7394D-53B1-483C-A005-FA6C4AE8E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2571224"/>
              <a:ext cx="1365250" cy="1181100"/>
              <a:chOff x="1109878" y="725017"/>
              <a:chExt cx="1365600" cy="1181404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64435369-A9BB-4B17-8185-6CB52B933197}"/>
                  </a:ext>
                </a:extLst>
              </p:cNvPr>
              <p:cNvSpPr/>
              <p:nvPr/>
            </p:nvSpPr>
            <p:spPr>
              <a:xfrm>
                <a:off x="1109878" y="725638"/>
                <a:ext cx="1365279" cy="118057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Hexagon 19">
                <a:extLst>
                  <a:ext uri="{FF2B5EF4-FFF2-40B4-BE49-F238E27FC236}">
                    <a16:creationId xmlns:a16="http://schemas.microsoft.com/office/drawing/2014/main" id="{6422883E-439D-4D0F-8AC6-08CC67B4B858}"/>
                  </a:ext>
                </a:extLst>
              </p:cNvPr>
              <p:cNvSpPr txBox="1"/>
              <p:nvPr/>
            </p:nvSpPr>
            <p:spPr>
              <a:xfrm>
                <a:off x="1336281" y="920329"/>
                <a:ext cx="912474" cy="7911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Consumer Groups , Federations &amp; Unions</a:t>
                </a:r>
              </a:p>
            </p:txBody>
          </p:sp>
        </p:grpSp>
        <p:grpSp>
          <p:nvGrpSpPr>
            <p:cNvPr id="24593" name="Group 31">
              <a:extLst>
                <a:ext uri="{FF2B5EF4-FFF2-40B4-BE49-F238E27FC236}">
                  <a16:creationId xmlns:a16="http://schemas.microsoft.com/office/drawing/2014/main" id="{C3BAD168-2E51-4776-ABA5-D0E00B3645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2563" y="3157011"/>
              <a:ext cx="1666875" cy="1441450"/>
              <a:chOff x="2214607" y="1311046"/>
              <a:chExt cx="1666396" cy="1441500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1FD7BEAD-07CB-4D5E-8BBD-A2CB47B548A2}"/>
                  </a:ext>
                </a:extLst>
              </p:cNvPr>
              <p:cNvSpPr/>
              <p:nvPr/>
            </p:nvSpPr>
            <p:spPr>
              <a:xfrm>
                <a:off x="2213997" y="1311184"/>
                <a:ext cx="1667616" cy="1441224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00A3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agon 4">
                <a:extLst>
                  <a:ext uri="{FF2B5EF4-FFF2-40B4-BE49-F238E27FC236}">
                    <a16:creationId xmlns:a16="http://schemas.microsoft.com/office/drawing/2014/main" id="{775A659F-AD78-4AC4-9872-67940234FA39}"/>
                  </a:ext>
                </a:extLst>
              </p:cNvPr>
              <p:cNvSpPr txBox="1"/>
              <p:nvPr/>
            </p:nvSpPr>
            <p:spPr>
              <a:xfrm>
                <a:off x="2491019" y="1548627"/>
                <a:ext cx="1113572" cy="9663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970" tIns="13970" rIns="13970" bIns="13970" spcCol="1270" anchor="ctr"/>
              <a:lstStyle/>
              <a:p>
                <a:pPr marL="0" marR="0" lvl="0" indent="0" algn="ctr" defTabSz="4889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Stakeholder Relationships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67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triangle graphic aqua tint.jpg">
            <a:extLst>
              <a:ext uri="{FF2B5EF4-FFF2-40B4-BE49-F238E27FC236}">
                <a16:creationId xmlns:a16="http://schemas.microsoft.com/office/drawing/2014/main" id="{9737C1B0-038E-46AD-8DEC-DF114954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16347CDF-AAAF-4C82-85CC-C6A26C71A0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774700" y="1501775"/>
            <a:ext cx="6937375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6F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1BCABE3D-6A1C-42C5-927C-1FEA603AE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Pensions Ombudsman</a:t>
            </a:r>
          </a:p>
        </p:txBody>
      </p:sp>
      <p:grpSp>
        <p:nvGrpSpPr>
          <p:cNvPr id="10245" name="Group 1">
            <a:extLst>
              <a:ext uri="{FF2B5EF4-FFF2-40B4-BE49-F238E27FC236}">
                <a16:creationId xmlns:a16="http://schemas.microsoft.com/office/drawing/2014/main" id="{EE0E54B1-F9CC-42BE-9542-CBDC215BEDB5}"/>
              </a:ext>
            </a:extLst>
          </p:cNvPr>
          <p:cNvGrpSpPr>
            <a:grpSpLocks/>
          </p:cNvGrpSpPr>
          <p:nvPr/>
        </p:nvGrpSpPr>
        <p:grpSpPr bwMode="auto">
          <a:xfrm>
            <a:off x="3135313" y="1672879"/>
            <a:ext cx="4881562" cy="5173992"/>
            <a:chOff x="2457450" y="2191297"/>
            <a:chExt cx="4216400" cy="4382885"/>
          </a:xfrm>
        </p:grpSpPr>
        <p:sp>
          <p:nvSpPr>
            <p:cNvPr id="10246" name="TextBox 4">
              <a:extLst>
                <a:ext uri="{FF2B5EF4-FFF2-40B4-BE49-F238E27FC236}">
                  <a16:creationId xmlns:a16="http://schemas.microsoft.com/office/drawing/2014/main" id="{41B67254-14B1-405E-8EA5-55315C55F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450" y="2205038"/>
              <a:ext cx="1995488" cy="1223962"/>
            </a:xfrm>
            <a:prstGeom prst="rect">
              <a:avLst/>
            </a:prstGeom>
            <a:solidFill>
              <a:srgbClr val="00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Impartial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47" name="TextBox 9">
              <a:extLst>
                <a:ext uri="{FF2B5EF4-FFF2-40B4-BE49-F238E27FC236}">
                  <a16:creationId xmlns:a16="http://schemas.microsoft.com/office/drawing/2014/main" id="{76A5EE8C-0F4E-47F2-8FA9-A0A4058C2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363" y="2191297"/>
              <a:ext cx="1995487" cy="1251443"/>
            </a:xfrm>
            <a:prstGeom prst="rect">
              <a:avLst/>
            </a:prstGeom>
            <a:solidFill>
              <a:srgbClr val="00A3AD">
                <a:alpha val="9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altLang="en-US" dirty="0">
                  <a:solidFill>
                    <a:srgbClr val="FFFFFF"/>
                  </a:solidFill>
                </a:rPr>
                <a:t>Substantial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 powers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48" name="TextBox 10">
              <a:extLst>
                <a:ext uri="{FF2B5EF4-FFF2-40B4-BE49-F238E27FC236}">
                  <a16:creationId xmlns:a16="http://schemas.microsoft.com/office/drawing/2014/main" id="{69EE341A-7831-4B83-99EE-C3C0E81F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450" y="3670300"/>
              <a:ext cx="1995488" cy="1223963"/>
            </a:xfrm>
            <a:prstGeom prst="rect">
              <a:avLst/>
            </a:prstGeom>
            <a:solidFill>
              <a:srgbClr val="00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Unlimited redress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49" name="TextBox 11">
              <a:extLst>
                <a:ext uri="{FF2B5EF4-FFF2-40B4-BE49-F238E27FC236}">
                  <a16:creationId xmlns:a16="http://schemas.microsoft.com/office/drawing/2014/main" id="{E5AB77F3-9295-4FF0-B71C-F50CED18A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363" y="3670300"/>
              <a:ext cx="1995487" cy="1223963"/>
            </a:xfrm>
            <a:prstGeom prst="rect">
              <a:avLst/>
            </a:prstGeom>
            <a:solidFill>
              <a:srgbClr val="006FA0">
                <a:alpha val="9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Legally binding</a:t>
              </a:r>
            </a:p>
          </p:txBody>
        </p:sp>
        <p:sp>
          <p:nvSpPr>
            <p:cNvPr id="10250" name="TextBox 12">
              <a:extLst>
                <a:ext uri="{FF2B5EF4-FFF2-40B4-BE49-F238E27FC236}">
                  <a16:creationId xmlns:a16="http://schemas.microsoft.com/office/drawing/2014/main" id="{EC178A5B-0EBA-41B2-B475-4B5E016D3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003" y="5009879"/>
              <a:ext cx="1995488" cy="1564303"/>
            </a:xfrm>
            <a:prstGeom prst="rect">
              <a:avLst/>
            </a:prstGeom>
            <a:solidFill>
              <a:srgbClr val="00A3AD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Funded from levy from </a:t>
              </a:r>
              <a:r>
                <a:rPr lang="en-GB" altLang="en-US" dirty="0">
                  <a:solidFill>
                    <a:srgbClr val="FFFFFF"/>
                  </a:solidFill>
                </a:rPr>
                <a:t>pensions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GB" altLang="en-US" dirty="0">
                  <a:solidFill>
                    <a:srgbClr val="FFFFFF"/>
                  </a:solidFill>
                </a:rPr>
                <a:t>i</a:t>
              </a:r>
              <a:r>
                <a:rPr kumimoji="0" lang="en-GB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ndustry</a:t>
              </a:r>
              <a:endPara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0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triangle graphic aqua tint.jpg">
            <a:extLst>
              <a:ext uri="{FF2B5EF4-FFF2-40B4-BE49-F238E27FC236}">
                <a16:creationId xmlns:a16="http://schemas.microsoft.com/office/drawing/2014/main" id="{C0DF27AF-E91D-465E-BBA2-3E0AE39D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1D08E100-DAC3-4E1D-B080-436DBC90287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1030446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Pensions Ombudsman can investigate</a:t>
            </a:r>
          </a:p>
        </p:txBody>
      </p:sp>
      <p:grpSp>
        <p:nvGrpSpPr>
          <p:cNvPr id="12292" name="Group 22">
            <a:extLst>
              <a:ext uri="{FF2B5EF4-FFF2-40B4-BE49-F238E27FC236}">
                <a16:creationId xmlns:a16="http://schemas.microsoft.com/office/drawing/2014/main" id="{855BCDE6-36F4-454C-A00E-A23C91681E36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1531938"/>
            <a:ext cx="6070600" cy="4829175"/>
            <a:chOff x="1312863" y="2353786"/>
            <a:chExt cx="6070600" cy="4828687"/>
          </a:xfrm>
        </p:grpSpPr>
        <p:grpSp>
          <p:nvGrpSpPr>
            <p:cNvPr id="12293" name="Group 1">
              <a:extLst>
                <a:ext uri="{FF2B5EF4-FFF2-40B4-BE49-F238E27FC236}">
                  <a16:creationId xmlns:a16="http://schemas.microsoft.com/office/drawing/2014/main" id="{1E15263F-1257-43E3-9301-7C61DBDDE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5576" y="2353786"/>
              <a:ext cx="5948362" cy="2036763"/>
              <a:chOff x="1425576" y="2860675"/>
              <a:chExt cx="5948362" cy="2036763"/>
            </a:xfrm>
          </p:grpSpPr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id="{B5C4862C-8A2D-44D4-AC52-638365FF2944}"/>
                  </a:ext>
                </a:extLst>
              </p:cNvPr>
              <p:cNvSpPr/>
              <p:nvPr/>
            </p:nvSpPr>
            <p:spPr bwMode="auto">
              <a:xfrm flipH="1">
                <a:off x="2301876" y="2905121"/>
                <a:ext cx="5072062" cy="1020659"/>
              </a:xfrm>
              <a:prstGeom prst="homePlate">
                <a:avLst/>
              </a:prstGeom>
              <a:solidFill>
                <a:srgbClr val="00A3A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C937DE-1D4A-4E17-8E64-D9BEDD9D6A5B}"/>
                  </a:ext>
                </a:extLst>
              </p:cNvPr>
              <p:cNvSpPr txBox="1"/>
              <p:nvPr/>
            </p:nvSpPr>
            <p:spPr bwMode="auto">
              <a:xfrm>
                <a:off x="3214688" y="3174968"/>
                <a:ext cx="4048125" cy="553981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All occupational pension schemes and all personal pension schemes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pic>
            <p:nvPicPr>
              <p:cNvPr id="12305" name="Picture 5">
                <a:extLst>
                  <a:ext uri="{FF2B5EF4-FFF2-40B4-BE49-F238E27FC236}">
                    <a16:creationId xmlns:a16="http://schemas.microsoft.com/office/drawing/2014/main" id="{34CC9C5F-22AD-4044-99D5-10B2109FB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5576" y="2860675"/>
                <a:ext cx="1736725" cy="203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4" name="Group 21">
              <a:extLst>
                <a:ext uri="{FF2B5EF4-FFF2-40B4-BE49-F238E27FC236}">
                  <a16:creationId xmlns:a16="http://schemas.microsoft.com/office/drawing/2014/main" id="{A4B3506B-6EDE-4181-90B7-2C73B3B06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863" y="3748782"/>
              <a:ext cx="6070600" cy="3433691"/>
              <a:chOff x="1312863" y="3748782"/>
              <a:chExt cx="6070600" cy="3433691"/>
            </a:xfrm>
          </p:grpSpPr>
          <p:grpSp>
            <p:nvGrpSpPr>
              <p:cNvPr id="12295" name="Group 3">
                <a:extLst>
                  <a:ext uri="{FF2B5EF4-FFF2-40B4-BE49-F238E27FC236}">
                    <a16:creationId xmlns:a16="http://schemas.microsoft.com/office/drawing/2014/main" id="{6CC499A8-C6A0-42EA-8C79-7F5F90D655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426" y="3748782"/>
                <a:ext cx="6005512" cy="2073275"/>
                <a:chOff x="1368426" y="4037013"/>
                <a:chExt cx="6005512" cy="2073275"/>
              </a:xfrm>
            </p:grpSpPr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5EB7DA8-79CE-49CC-9086-88F49C1B239F}"/>
                    </a:ext>
                  </a:extLst>
                </p:cNvPr>
                <p:cNvSpPr/>
                <p:nvPr/>
              </p:nvSpPr>
              <p:spPr bwMode="auto">
                <a:xfrm flipH="1">
                  <a:off x="2301876" y="4037288"/>
                  <a:ext cx="5072062" cy="1020660"/>
                </a:xfrm>
                <a:prstGeom prst="homePlate">
                  <a:avLst/>
                </a:prstGeom>
                <a:solidFill>
                  <a:srgbClr val="00A3AD">
                    <a:alpha val="50196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22AD93D-B9DA-4054-86C1-3EFDD6AAD658}"/>
                    </a:ext>
                  </a:extLst>
                </p:cNvPr>
                <p:cNvSpPr txBox="1"/>
                <p:nvPr/>
              </p:nvSpPr>
              <p:spPr bwMode="auto">
                <a:xfrm>
                  <a:off x="3255963" y="4140466"/>
                  <a:ext cx="4046538" cy="830178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Some decisions of the Pension Protection Fund (PPF) and complaints of maladministration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12302" name="Picture 2">
                  <a:extLst>
                    <a:ext uri="{FF2B5EF4-FFF2-40B4-BE49-F238E27FC236}">
                      <a16:creationId xmlns:a16="http://schemas.microsoft.com/office/drawing/2014/main" id="{79AC8847-9FD1-40F9-BF1E-681E088EAA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8426" y="4075113"/>
                  <a:ext cx="1738312" cy="2035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296" name="Group 20">
                <a:extLst>
                  <a:ext uri="{FF2B5EF4-FFF2-40B4-BE49-F238E27FC236}">
                    <a16:creationId xmlns:a16="http://schemas.microsoft.com/office/drawing/2014/main" id="{60B5CFDF-A132-4A86-94EC-262D486747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2863" y="5088560"/>
                <a:ext cx="6070600" cy="2093913"/>
                <a:chOff x="1312863" y="5187950"/>
                <a:chExt cx="6070600" cy="2093913"/>
              </a:xfrm>
            </p:grpSpPr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0C0BBCB0-A89B-428E-A5D1-787DD6A2EED4}"/>
                    </a:ext>
                  </a:extLst>
                </p:cNvPr>
                <p:cNvSpPr/>
                <p:nvPr/>
              </p:nvSpPr>
              <p:spPr bwMode="auto">
                <a:xfrm flipH="1">
                  <a:off x="2311401" y="5188162"/>
                  <a:ext cx="5072062" cy="1020660"/>
                </a:xfrm>
                <a:prstGeom prst="homePlate">
                  <a:avLst/>
                </a:prstGeom>
                <a:solidFill>
                  <a:srgbClr val="00A3AD">
                    <a:alpha val="30196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E3BDD6A-B5C2-4BA9-AE67-70FC963E9400}"/>
                    </a:ext>
                  </a:extLst>
                </p:cNvPr>
                <p:cNvSpPr txBox="1"/>
                <p:nvPr/>
              </p:nvSpPr>
              <p:spPr bwMode="auto">
                <a:xfrm>
                  <a:off x="3265488" y="5267529"/>
                  <a:ext cx="4048125" cy="83017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F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Some decisions made by the PPF as manager of the Financial Assistance Scheme (FAS)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FA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12299" name="Picture 3">
                  <a:extLst>
                    <a:ext uri="{FF2B5EF4-FFF2-40B4-BE49-F238E27FC236}">
                      <a16:creationId xmlns:a16="http://schemas.microsoft.com/office/drawing/2014/main" id="{E4CE961C-ABB1-4B87-ABFD-6A94E59ADE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2863" y="5245100"/>
                  <a:ext cx="1736725" cy="2036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070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riangle graphic aqua tint.jpg">
            <a:extLst>
              <a:ext uri="{FF2B5EF4-FFF2-40B4-BE49-F238E27FC236}">
                <a16:creationId xmlns:a16="http://schemas.microsoft.com/office/drawing/2014/main" id="{06C29881-4C76-4743-9CB2-1BEEA4300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8966E0E4-3A8D-423A-9EC8-EA8123B26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changing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698B3D-5FFB-4381-A860-7A63D268014E}"/>
              </a:ext>
            </a:extLst>
          </p:cNvPr>
          <p:cNvSpPr/>
          <p:nvPr/>
        </p:nvSpPr>
        <p:spPr>
          <a:xfrm>
            <a:off x="774700" y="1371600"/>
            <a:ext cx="10242550" cy="6453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Responding more effectively to the needs of our customers (complainants and those complained about) 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Rapid response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Accessibility to the service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Better informed customer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Provide a swift and low cost alternative to the courts (in our case, a free alternative)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Gentle but relentless increase in demand for our service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0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triangle graphic aqua tint.jpg">
            <a:extLst>
              <a:ext uri="{FF2B5EF4-FFF2-40B4-BE49-F238E27FC236}">
                <a16:creationId xmlns:a16="http://schemas.microsoft.com/office/drawing/2014/main" id="{198C1B10-6183-4E83-95E7-4DA3030C0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E9E85C91-960F-44B1-94F3-E6D7A44F05D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895475" y="439739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GB" altLang="en-US" sz="3200" b="1">
                <a:solidFill>
                  <a:srgbClr val="14A3AD"/>
                </a:solidFill>
                <a:latin typeface="Arial" panose="020B0604020202020204" pitchFamily="34" charset="0"/>
              </a:rPr>
              <a:t>A smart new office …</a:t>
            </a:r>
            <a:endParaRPr lang="en-US" altLang="en-US" sz="3200" b="1">
              <a:solidFill>
                <a:srgbClr val="14A3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27613A87-1A3D-4490-8198-69726DFC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28800"/>
            <a:ext cx="771525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9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triangle graphic aqua tint.jpg">
            <a:extLst>
              <a:ext uri="{FF2B5EF4-FFF2-40B4-BE49-F238E27FC236}">
                <a16:creationId xmlns:a16="http://schemas.microsoft.com/office/drawing/2014/main" id="{8CD33EC2-0E9F-4FA7-AEF7-EF7D77EF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9D1C48B5-482B-41E9-A5BD-EFC494423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895475" y="439739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GB" altLang="en-US" sz="3200" b="1">
                <a:solidFill>
                  <a:srgbClr val="14A3AD"/>
                </a:solidFill>
                <a:latin typeface="Arial" panose="020B0604020202020204" pitchFamily="34" charset="0"/>
              </a:rPr>
              <a:t>… and even smarter working </a:t>
            </a:r>
            <a:endParaRPr lang="en-US" altLang="en-US" sz="3200" b="1">
              <a:solidFill>
                <a:srgbClr val="14A3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5FB27A0C-5FEF-4FC9-9688-B05CABD04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662113"/>
            <a:ext cx="776922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triangle graphic aqua tint.jpg">
            <a:extLst>
              <a:ext uri="{FF2B5EF4-FFF2-40B4-BE49-F238E27FC236}">
                <a16:creationId xmlns:a16="http://schemas.microsoft.com/office/drawing/2014/main" id="{AC25761F-0095-4EE7-B576-70E7A8C5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515D0498-6AAF-4CDF-9A76-D4265725156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Simplifying the customer journey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698B3D-5FFB-4381-A860-7A63D268014E}"/>
              </a:ext>
            </a:extLst>
          </p:cNvPr>
          <p:cNvSpPr/>
          <p:nvPr/>
        </p:nvSpPr>
        <p:spPr>
          <a:xfrm>
            <a:off x="774700" y="1371600"/>
            <a:ext cx="10171113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0" hangingPunct="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D6FA0"/>
                </a:solidFill>
              </a:rPr>
              <a:t>The Pensions Ombudsman welcomed the dispute resolution team from </a:t>
            </a:r>
            <a:r>
              <a:rPr lang="en-GB" altLang="en-US" sz="2800" dirty="0">
                <a:solidFill>
                  <a:srgbClr val="0D6FA0"/>
                </a:solidFill>
              </a:rPr>
              <a:t>The Pensions Advisory Service (TPAS)</a:t>
            </a:r>
            <a:r>
              <a:rPr lang="en-GB" sz="2800" dirty="0">
                <a:solidFill>
                  <a:srgbClr val="0D6FA0"/>
                </a:solidFill>
              </a:rPr>
              <a:t>, plus 240 volunteers – March 2018</a:t>
            </a:r>
          </a:p>
          <a:p>
            <a:pPr marL="342900" indent="-342900" algn="l" eaLnBrk="0" hangingPunct="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D6FA0"/>
                </a:solidFill>
              </a:rPr>
              <a:t>Money and Pensions Service now  provides information and guidance on pensions</a:t>
            </a:r>
          </a:p>
          <a:p>
            <a:pPr marL="342900" indent="-342900" algn="l" eaLnBrk="0" hangingPunct="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D6FA0"/>
                </a:solidFill>
              </a:rPr>
              <a:t>The Pensions Ombudsman deals with pension-related disputes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Early Resolution Service customers are not expected to have first used a scheme’s internal dispute resolution procedure (IDRP) if the parties are in agreement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77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triangle graphic aqua tint.jpg">
            <a:extLst>
              <a:ext uri="{FF2B5EF4-FFF2-40B4-BE49-F238E27FC236}">
                <a16:creationId xmlns:a16="http://schemas.microsoft.com/office/drawing/2014/main" id="{452D4E57-0ED7-47EA-9F72-CCA72EC17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>
            <a:fillRect/>
          </a:stretch>
        </p:blipFill>
        <p:spPr bwMode="auto">
          <a:xfrm>
            <a:off x="2006600" y="0"/>
            <a:ext cx="1778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4833E66D-DB02-4392-B49D-938119CBAEB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74700" y="439738"/>
            <a:ext cx="68024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way of looking at things</a:t>
            </a: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C991578E-326A-4E8A-B201-A1FE1628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371600"/>
            <a:ext cx="8369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DCD4D6AD-3FDE-4135-89A7-D852ECD5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8" y="1689100"/>
            <a:ext cx="9144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riangle graphic aqua tint.jpg">
            <a:extLst>
              <a:ext uri="{FF2B5EF4-FFF2-40B4-BE49-F238E27FC236}">
                <a16:creationId xmlns:a16="http://schemas.microsoft.com/office/drawing/2014/main" id="{0ED4CDF6-4936-4331-9B53-D549D840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b="19437"/>
          <a:stretch>
            <a:fillRect/>
          </a:stretch>
        </p:blipFill>
        <p:spPr bwMode="auto">
          <a:xfrm>
            <a:off x="1524000" y="3644900"/>
            <a:ext cx="31257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595E9512-0121-42EC-9213-6F7FB314FB1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98990" y="439739"/>
            <a:ext cx="9299099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14A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 signposting for dispute resolution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D4B8FE6F-9E87-4CFB-8692-9268D7808D00}"/>
              </a:ext>
            </a:extLst>
          </p:cNvPr>
          <p:cNvSpPr txBox="1">
            <a:spLocks/>
          </p:cNvSpPr>
          <p:nvPr/>
        </p:nvSpPr>
        <p:spPr bwMode="auto">
          <a:xfrm>
            <a:off x="798991" y="1749426"/>
            <a:ext cx="929909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Improved signposting is set out in the Financial Conduct Authority’s (FCA) handbook – April 2018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Department for Work and Pensions (DWP) and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Pensions Regulator (TPR) sign agreement clarifying signposting – September 2018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F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DWP launch a public consultation seeking views on new provisions for dispute resolution by The Pensions Ombudsman – December 2018</a:t>
            </a:r>
          </a:p>
          <a:p>
            <a:pPr marL="342900" marR="0" lvl="0" indent="-342900" algn="l" defTabSz="3429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6F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36950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Blank Presentation">
  <a:themeElements>
    <a:clrScheme name="POS 1">
      <a:dk1>
        <a:srgbClr val="0D6FA0"/>
      </a:dk1>
      <a:lt1>
        <a:srgbClr val="FFFFFF"/>
      </a:lt1>
      <a:dk2>
        <a:srgbClr val="56585A"/>
      </a:dk2>
      <a:lt2>
        <a:srgbClr val="14A3AD"/>
      </a:lt2>
      <a:accent1>
        <a:srgbClr val="F36B3D"/>
      </a:accent1>
      <a:accent2>
        <a:srgbClr val="E4499B"/>
      </a:accent2>
      <a:accent3>
        <a:srgbClr val="14A3AD"/>
      </a:accent3>
      <a:accent4>
        <a:srgbClr val="7A9C3E"/>
      </a:accent4>
      <a:accent5>
        <a:srgbClr val="916E4E"/>
      </a:accent5>
      <a:accent6>
        <a:srgbClr val="000000"/>
      </a:accent6>
      <a:hlink>
        <a:srgbClr val="0000FF"/>
      </a:hlink>
      <a:folHlink>
        <a:srgbClr val="56585A"/>
      </a:folHlink>
    </a:clrScheme>
    <a:fontScheme name="1_Blank Presenta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Tiger:Applications:Microsoft Office 2004:Templates:Presentations:Designs:Blank Presentation</Template>
  <TotalTime>1416</TotalTime>
  <Words>725</Words>
  <Application>Microsoft Office PowerPoint</Application>
  <PresentationFormat>Widescreen</PresentationFormat>
  <Paragraphs>117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Wingdings</vt:lpstr>
      <vt:lpstr>3_Blank Presentation</vt:lpstr>
      <vt:lpstr>7_Blank Presentation</vt:lpstr>
      <vt:lpstr>4_Blank Presentation</vt:lpstr>
      <vt:lpstr>8_Blank Presentation</vt:lpstr>
      <vt:lpstr>5_Blank Presentation</vt:lpstr>
      <vt:lpstr>1_Blank Presentation</vt:lpstr>
      <vt:lpstr>9_Blank Presentation</vt:lpstr>
      <vt:lpstr>6_Blank Presentation</vt:lpstr>
      <vt:lpstr>PowerPoint Presentation</vt:lpstr>
      <vt:lpstr>The Pensions Ombudsman</vt:lpstr>
      <vt:lpstr>What The Pensions Ombudsman can investigate</vt:lpstr>
      <vt:lpstr>We’re changing</vt:lpstr>
      <vt:lpstr>A smart new office …</vt:lpstr>
      <vt:lpstr>… and even smarter working </vt:lpstr>
      <vt:lpstr>Simplifying the customer journey</vt:lpstr>
      <vt:lpstr>A new way of looking at things</vt:lpstr>
      <vt:lpstr>Clearer signposting for dispute resolution</vt:lpstr>
      <vt:lpstr>Updated memorandum of understanding between The Pensions Ombudsman and the Financial Ombudsman Service ‒ December 2017</vt:lpstr>
      <vt:lpstr>Non-financial injustice - examples</vt:lpstr>
      <vt:lpstr>Non financial injustice – relevant cases</vt:lpstr>
      <vt:lpstr>Non-financial injustice – redress</vt:lpstr>
      <vt:lpstr>The Courts – participating in appeals</vt:lpstr>
      <vt:lpstr>Scams or pension liberation</vt:lpstr>
      <vt:lpstr>The</vt:lpstr>
      <vt:lpstr>The</vt:lpstr>
      <vt:lpstr>Stakeholder relationships- who are we working with?</vt:lpstr>
    </vt:vector>
  </TitlesOfParts>
  <Company>Red 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Heseltine</dc:creator>
  <cp:lastModifiedBy>Mairi Spiby</cp:lastModifiedBy>
  <cp:revision>109</cp:revision>
  <dcterms:created xsi:type="dcterms:W3CDTF">2013-01-23T21:50:49Z</dcterms:created>
  <dcterms:modified xsi:type="dcterms:W3CDTF">2019-06-03T12:51:36Z</dcterms:modified>
</cp:coreProperties>
</file>