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0.xml" ContentType="application/vnd.openxmlformats-officedocument.presentationml.notesSlide+xml"/>
  <Override PartName="/ppt/charts/chart8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  <p:sldMasterId id="2147483684" r:id="rId6"/>
  </p:sldMasterIdLst>
  <p:notesMasterIdLst>
    <p:notesMasterId r:id="rId37"/>
  </p:notesMasterIdLst>
  <p:handoutMasterIdLst>
    <p:handoutMasterId r:id="rId38"/>
  </p:handoutMasterIdLst>
  <p:sldIdLst>
    <p:sldId id="258" r:id="rId7"/>
    <p:sldId id="292" r:id="rId8"/>
    <p:sldId id="266" r:id="rId9"/>
    <p:sldId id="268" r:id="rId10"/>
    <p:sldId id="271" r:id="rId11"/>
    <p:sldId id="274" r:id="rId12"/>
    <p:sldId id="261" r:id="rId13"/>
    <p:sldId id="288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9" r:id="rId28"/>
    <p:sldId id="294" r:id="rId29"/>
    <p:sldId id="295" r:id="rId30"/>
    <p:sldId id="296" r:id="rId31"/>
    <p:sldId id="297" r:id="rId32"/>
    <p:sldId id="298" r:id="rId33"/>
    <p:sldId id="299" r:id="rId34"/>
    <p:sldId id="291" r:id="rId35"/>
    <p:sldId id="273" r:id="rId3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34559" autoAdjust="0"/>
    <p:restoredTop sz="86355" autoAdjust="0"/>
  </p:normalViewPr>
  <p:slideViewPr>
    <p:cSldViewPr snapToGrid="0" snapToObjects="1">
      <p:cViewPr varScale="1">
        <p:scale>
          <a:sx n="117" d="100"/>
          <a:sy n="117" d="100"/>
        </p:scale>
        <p:origin x="235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188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8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315757352160906"/>
          <c:y val="5.0925925925925923E-2"/>
          <c:w val="0.80964367854643104"/>
          <c:h val="0.71161162146398371"/>
        </c:manualLayout>
      </c:layout>
      <c:lineChart>
        <c:grouping val="standard"/>
        <c:varyColors val="0"/>
        <c:ser>
          <c:idx val="0"/>
          <c:order val="0"/>
          <c:tx>
            <c:v>Assets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'Grossing Up'!$A$5:$A$156</c:f>
              <c:numCache>
                <c:formatCode>mmm\-yy</c:formatCode>
                <c:ptCount val="152"/>
                <c:pt idx="0">
                  <c:v>38807</c:v>
                </c:pt>
                <c:pt idx="1">
                  <c:v>38837</c:v>
                </c:pt>
                <c:pt idx="2">
                  <c:v>38868</c:v>
                </c:pt>
                <c:pt idx="3">
                  <c:v>38898</c:v>
                </c:pt>
                <c:pt idx="4">
                  <c:v>38929</c:v>
                </c:pt>
                <c:pt idx="5">
                  <c:v>38960</c:v>
                </c:pt>
                <c:pt idx="6">
                  <c:v>38990</c:v>
                </c:pt>
                <c:pt idx="7">
                  <c:v>39021</c:v>
                </c:pt>
                <c:pt idx="8">
                  <c:v>39051</c:v>
                </c:pt>
                <c:pt idx="9">
                  <c:v>39082</c:v>
                </c:pt>
                <c:pt idx="10">
                  <c:v>39113</c:v>
                </c:pt>
                <c:pt idx="11">
                  <c:v>39141</c:v>
                </c:pt>
                <c:pt idx="12">
                  <c:v>39172</c:v>
                </c:pt>
                <c:pt idx="13">
                  <c:v>39202</c:v>
                </c:pt>
                <c:pt idx="14">
                  <c:v>39233</c:v>
                </c:pt>
                <c:pt idx="15">
                  <c:v>39263</c:v>
                </c:pt>
                <c:pt idx="16">
                  <c:v>39294</c:v>
                </c:pt>
                <c:pt idx="17">
                  <c:v>39325</c:v>
                </c:pt>
                <c:pt idx="18">
                  <c:v>39355</c:v>
                </c:pt>
                <c:pt idx="19">
                  <c:v>39386</c:v>
                </c:pt>
                <c:pt idx="20">
                  <c:v>39416</c:v>
                </c:pt>
                <c:pt idx="21">
                  <c:v>39447</c:v>
                </c:pt>
                <c:pt idx="22">
                  <c:v>39478</c:v>
                </c:pt>
                <c:pt idx="23">
                  <c:v>39507</c:v>
                </c:pt>
                <c:pt idx="24">
                  <c:v>39538</c:v>
                </c:pt>
                <c:pt idx="25">
                  <c:v>39568</c:v>
                </c:pt>
                <c:pt idx="26">
                  <c:v>39599</c:v>
                </c:pt>
                <c:pt idx="27">
                  <c:v>39629</c:v>
                </c:pt>
                <c:pt idx="28">
                  <c:v>39660</c:v>
                </c:pt>
                <c:pt idx="29">
                  <c:v>39691</c:v>
                </c:pt>
                <c:pt idx="30">
                  <c:v>39721</c:v>
                </c:pt>
                <c:pt idx="31">
                  <c:v>39752</c:v>
                </c:pt>
                <c:pt idx="32">
                  <c:v>39782</c:v>
                </c:pt>
                <c:pt idx="33">
                  <c:v>39813</c:v>
                </c:pt>
                <c:pt idx="34">
                  <c:v>39844</c:v>
                </c:pt>
                <c:pt idx="35">
                  <c:v>39872</c:v>
                </c:pt>
                <c:pt idx="36">
                  <c:v>39903</c:v>
                </c:pt>
                <c:pt idx="37">
                  <c:v>39933</c:v>
                </c:pt>
                <c:pt idx="38">
                  <c:v>39964</c:v>
                </c:pt>
                <c:pt idx="39">
                  <c:v>39994</c:v>
                </c:pt>
                <c:pt idx="40">
                  <c:v>40025</c:v>
                </c:pt>
                <c:pt idx="41">
                  <c:v>40056</c:v>
                </c:pt>
                <c:pt idx="42">
                  <c:v>40086</c:v>
                </c:pt>
                <c:pt idx="43">
                  <c:v>40117</c:v>
                </c:pt>
                <c:pt idx="44">
                  <c:v>40147</c:v>
                </c:pt>
                <c:pt idx="45">
                  <c:v>40178</c:v>
                </c:pt>
                <c:pt idx="46">
                  <c:v>40209</c:v>
                </c:pt>
                <c:pt idx="47">
                  <c:v>40237</c:v>
                </c:pt>
                <c:pt idx="48">
                  <c:v>40268</c:v>
                </c:pt>
                <c:pt idx="49">
                  <c:v>40298</c:v>
                </c:pt>
                <c:pt idx="50">
                  <c:v>40329</c:v>
                </c:pt>
                <c:pt idx="51">
                  <c:v>40359</c:v>
                </c:pt>
                <c:pt idx="52">
                  <c:v>40390</c:v>
                </c:pt>
                <c:pt idx="53">
                  <c:v>40421</c:v>
                </c:pt>
                <c:pt idx="54">
                  <c:v>40451</c:v>
                </c:pt>
                <c:pt idx="55">
                  <c:v>40482</c:v>
                </c:pt>
                <c:pt idx="56">
                  <c:v>40512</c:v>
                </c:pt>
                <c:pt idx="57">
                  <c:v>40543</c:v>
                </c:pt>
                <c:pt idx="58">
                  <c:v>40574</c:v>
                </c:pt>
                <c:pt idx="59">
                  <c:v>40602</c:v>
                </c:pt>
                <c:pt idx="60">
                  <c:v>40633</c:v>
                </c:pt>
                <c:pt idx="61">
                  <c:v>40663</c:v>
                </c:pt>
                <c:pt idx="62">
                  <c:v>40694</c:v>
                </c:pt>
                <c:pt idx="63">
                  <c:v>40724</c:v>
                </c:pt>
                <c:pt idx="64">
                  <c:v>40755</c:v>
                </c:pt>
                <c:pt idx="65">
                  <c:v>40786</c:v>
                </c:pt>
                <c:pt idx="66">
                  <c:v>40816</c:v>
                </c:pt>
                <c:pt idx="67">
                  <c:v>40847</c:v>
                </c:pt>
                <c:pt idx="68">
                  <c:v>40877</c:v>
                </c:pt>
                <c:pt idx="69">
                  <c:v>40908</c:v>
                </c:pt>
                <c:pt idx="70">
                  <c:v>40939</c:v>
                </c:pt>
                <c:pt idx="71">
                  <c:v>40968</c:v>
                </c:pt>
                <c:pt idx="72">
                  <c:v>40999</c:v>
                </c:pt>
                <c:pt idx="73">
                  <c:v>41029</c:v>
                </c:pt>
                <c:pt idx="74">
                  <c:v>41060</c:v>
                </c:pt>
                <c:pt idx="75">
                  <c:v>41090</c:v>
                </c:pt>
                <c:pt idx="76">
                  <c:v>41121</c:v>
                </c:pt>
                <c:pt idx="77">
                  <c:v>41152</c:v>
                </c:pt>
                <c:pt idx="78">
                  <c:v>41182</c:v>
                </c:pt>
                <c:pt idx="79">
                  <c:v>41213</c:v>
                </c:pt>
                <c:pt idx="80">
                  <c:v>41243</c:v>
                </c:pt>
                <c:pt idx="81">
                  <c:v>41274</c:v>
                </c:pt>
                <c:pt idx="82">
                  <c:v>41305</c:v>
                </c:pt>
                <c:pt idx="83">
                  <c:v>41333</c:v>
                </c:pt>
                <c:pt idx="84">
                  <c:v>41364</c:v>
                </c:pt>
                <c:pt idx="85">
                  <c:v>41394</c:v>
                </c:pt>
                <c:pt idx="86">
                  <c:v>41425</c:v>
                </c:pt>
                <c:pt idx="87">
                  <c:v>41455</c:v>
                </c:pt>
                <c:pt idx="88">
                  <c:v>41486</c:v>
                </c:pt>
                <c:pt idx="89">
                  <c:v>41517</c:v>
                </c:pt>
                <c:pt idx="90">
                  <c:v>41547</c:v>
                </c:pt>
                <c:pt idx="91">
                  <c:v>41578</c:v>
                </c:pt>
                <c:pt idx="92">
                  <c:v>41608</c:v>
                </c:pt>
                <c:pt idx="93">
                  <c:v>41639</c:v>
                </c:pt>
                <c:pt idx="94">
                  <c:v>41670</c:v>
                </c:pt>
                <c:pt idx="95">
                  <c:v>41698</c:v>
                </c:pt>
                <c:pt idx="96">
                  <c:v>41729</c:v>
                </c:pt>
                <c:pt idx="97">
                  <c:v>41759</c:v>
                </c:pt>
                <c:pt idx="98">
                  <c:v>41790</c:v>
                </c:pt>
                <c:pt idx="99">
                  <c:v>41820</c:v>
                </c:pt>
                <c:pt idx="100">
                  <c:v>41851</c:v>
                </c:pt>
                <c:pt idx="101">
                  <c:v>41882</c:v>
                </c:pt>
                <c:pt idx="102">
                  <c:v>41912</c:v>
                </c:pt>
                <c:pt idx="103">
                  <c:v>41943</c:v>
                </c:pt>
                <c:pt idx="104">
                  <c:v>41973</c:v>
                </c:pt>
                <c:pt idx="105">
                  <c:v>42004</c:v>
                </c:pt>
                <c:pt idx="106">
                  <c:v>42035</c:v>
                </c:pt>
                <c:pt idx="107">
                  <c:v>42063</c:v>
                </c:pt>
                <c:pt idx="108">
                  <c:v>42094</c:v>
                </c:pt>
                <c:pt idx="109">
                  <c:v>42124</c:v>
                </c:pt>
                <c:pt idx="110">
                  <c:v>42155</c:v>
                </c:pt>
                <c:pt idx="111">
                  <c:v>42185</c:v>
                </c:pt>
                <c:pt idx="112">
                  <c:v>42216</c:v>
                </c:pt>
                <c:pt idx="113">
                  <c:v>42247</c:v>
                </c:pt>
                <c:pt idx="114">
                  <c:v>42277</c:v>
                </c:pt>
                <c:pt idx="115">
                  <c:v>42308</c:v>
                </c:pt>
                <c:pt idx="116">
                  <c:v>42338</c:v>
                </c:pt>
                <c:pt idx="117">
                  <c:v>42369</c:v>
                </c:pt>
                <c:pt idx="118">
                  <c:v>42400</c:v>
                </c:pt>
                <c:pt idx="119">
                  <c:v>42429</c:v>
                </c:pt>
                <c:pt idx="120">
                  <c:v>42460</c:v>
                </c:pt>
                <c:pt idx="121">
                  <c:v>42490</c:v>
                </c:pt>
                <c:pt idx="122">
                  <c:v>42521</c:v>
                </c:pt>
                <c:pt idx="123">
                  <c:v>42551</c:v>
                </c:pt>
                <c:pt idx="124">
                  <c:v>42582</c:v>
                </c:pt>
                <c:pt idx="125">
                  <c:v>42613</c:v>
                </c:pt>
                <c:pt idx="126">
                  <c:v>42643</c:v>
                </c:pt>
                <c:pt idx="127">
                  <c:v>42674</c:v>
                </c:pt>
                <c:pt idx="128">
                  <c:v>42704</c:v>
                </c:pt>
                <c:pt idx="129">
                  <c:v>42735</c:v>
                </c:pt>
                <c:pt idx="130">
                  <c:v>42766</c:v>
                </c:pt>
                <c:pt idx="131">
                  <c:v>42794</c:v>
                </c:pt>
                <c:pt idx="132">
                  <c:v>42825</c:v>
                </c:pt>
                <c:pt idx="133">
                  <c:v>42855</c:v>
                </c:pt>
                <c:pt idx="134">
                  <c:v>42886</c:v>
                </c:pt>
                <c:pt idx="135">
                  <c:v>42916</c:v>
                </c:pt>
                <c:pt idx="136">
                  <c:v>42947</c:v>
                </c:pt>
                <c:pt idx="137">
                  <c:v>42978</c:v>
                </c:pt>
                <c:pt idx="138">
                  <c:v>43008</c:v>
                </c:pt>
                <c:pt idx="139">
                  <c:v>43039</c:v>
                </c:pt>
                <c:pt idx="140">
                  <c:v>43069</c:v>
                </c:pt>
                <c:pt idx="141">
                  <c:v>43100</c:v>
                </c:pt>
                <c:pt idx="142">
                  <c:v>43131</c:v>
                </c:pt>
                <c:pt idx="143">
                  <c:v>43159</c:v>
                </c:pt>
                <c:pt idx="144">
                  <c:v>43190</c:v>
                </c:pt>
                <c:pt idx="145">
                  <c:v>43220</c:v>
                </c:pt>
                <c:pt idx="146">
                  <c:v>43251</c:v>
                </c:pt>
                <c:pt idx="147">
                  <c:v>43281</c:v>
                </c:pt>
                <c:pt idx="148">
                  <c:v>43312</c:v>
                </c:pt>
                <c:pt idx="149">
                  <c:v>43343</c:v>
                </c:pt>
                <c:pt idx="150">
                  <c:v>43373</c:v>
                </c:pt>
                <c:pt idx="151">
                  <c:v>43404</c:v>
                </c:pt>
              </c:numCache>
            </c:numRef>
          </c:cat>
          <c:val>
            <c:numRef>
              <c:f>'Grossing Up'!Assets</c:f>
              <c:numCache>
                <c:formatCode>#,##0.0</c:formatCode>
                <c:ptCount val="145"/>
                <c:pt idx="0">
                  <c:v>769.47217899999998</c:v>
                </c:pt>
                <c:pt idx="1">
                  <c:v>770.90049199999999</c:v>
                </c:pt>
                <c:pt idx="2">
                  <c:v>739.80389500000001</c:v>
                </c:pt>
                <c:pt idx="3">
                  <c:v>751.52130899999997</c:v>
                </c:pt>
                <c:pt idx="4">
                  <c:v>753.54584399999999</c:v>
                </c:pt>
                <c:pt idx="5">
                  <c:v>759.05184099999997</c:v>
                </c:pt>
                <c:pt idx="6">
                  <c:v>769.69484599999998</c:v>
                </c:pt>
                <c:pt idx="7">
                  <c:v>786.95106299999998</c:v>
                </c:pt>
                <c:pt idx="8">
                  <c:v>785.89741000000004</c:v>
                </c:pt>
                <c:pt idx="9">
                  <c:v>797.989552</c:v>
                </c:pt>
                <c:pt idx="10">
                  <c:v>797.15057899999999</c:v>
                </c:pt>
                <c:pt idx="11">
                  <c:v>798.61517100000003</c:v>
                </c:pt>
                <c:pt idx="12">
                  <c:v>838.43999427367919</c:v>
                </c:pt>
                <c:pt idx="13">
                  <c:v>852.05341063326762</c:v>
                </c:pt>
                <c:pt idx="14">
                  <c:v>868.7631232684688</c:v>
                </c:pt>
                <c:pt idx="15">
                  <c:v>858.798112219975</c:v>
                </c:pt>
                <c:pt idx="16">
                  <c:v>845.51002030259383</c:v>
                </c:pt>
                <c:pt idx="17">
                  <c:v>849.52236549543363</c:v>
                </c:pt>
                <c:pt idx="18">
                  <c:v>866.43036486756148</c:v>
                </c:pt>
                <c:pt idx="19">
                  <c:v>885.29404892967023</c:v>
                </c:pt>
                <c:pt idx="20">
                  <c:v>862.27741071106777</c:v>
                </c:pt>
                <c:pt idx="21">
                  <c:v>873.34798163448636</c:v>
                </c:pt>
                <c:pt idx="22">
                  <c:v>827.96261669952878</c:v>
                </c:pt>
                <c:pt idx="23">
                  <c:v>830.50746681473618</c:v>
                </c:pt>
                <c:pt idx="24">
                  <c:v>834.65755456700003</c:v>
                </c:pt>
                <c:pt idx="25">
                  <c:v>856.44188697599998</c:v>
                </c:pt>
                <c:pt idx="26">
                  <c:v>855.96354159999999</c:v>
                </c:pt>
                <c:pt idx="27">
                  <c:v>816.39060415300003</c:v>
                </c:pt>
                <c:pt idx="28">
                  <c:v>811.31759941500002</c:v>
                </c:pt>
                <c:pt idx="29">
                  <c:v>840.17033292799999</c:v>
                </c:pt>
                <c:pt idx="30">
                  <c:v>805.69614229800004</c:v>
                </c:pt>
                <c:pt idx="31">
                  <c:v>743.56030994399998</c:v>
                </c:pt>
                <c:pt idx="32">
                  <c:v>749.49356614199996</c:v>
                </c:pt>
                <c:pt idx="33">
                  <c:v>789.178282599</c:v>
                </c:pt>
                <c:pt idx="34">
                  <c:v>744.60810304999995</c:v>
                </c:pt>
                <c:pt idx="35">
                  <c:v>723.10039947400003</c:v>
                </c:pt>
                <c:pt idx="36">
                  <c:v>772.71413166031994</c:v>
                </c:pt>
                <c:pt idx="37">
                  <c:v>795.32810061511998</c:v>
                </c:pt>
                <c:pt idx="38">
                  <c:v>800.82645655331009</c:v>
                </c:pt>
                <c:pt idx="39">
                  <c:v>794.14681364393994</c:v>
                </c:pt>
                <c:pt idx="40">
                  <c:v>819.75693978688003</c:v>
                </c:pt>
                <c:pt idx="41">
                  <c:v>856.42413977929004</c:v>
                </c:pt>
                <c:pt idx="42">
                  <c:v>880.18245681190001</c:v>
                </c:pt>
                <c:pt idx="43">
                  <c:v>865.14491406588002</c:v>
                </c:pt>
                <c:pt idx="44">
                  <c:v>884.68162811473996</c:v>
                </c:pt>
                <c:pt idx="45">
                  <c:v>892.18030208808</c:v>
                </c:pt>
                <c:pt idx="46">
                  <c:v>880.28024582880005</c:v>
                </c:pt>
                <c:pt idx="47">
                  <c:v>901.12928975654006</c:v>
                </c:pt>
                <c:pt idx="48" formatCode="0.0">
                  <c:v>926.21726805778007</c:v>
                </c:pt>
                <c:pt idx="49" formatCode="0.0">
                  <c:v>924.97562639918999</c:v>
                </c:pt>
                <c:pt idx="50">
                  <c:v>908.87550408177003</c:v>
                </c:pt>
                <c:pt idx="51">
                  <c:v>892.74465406233992</c:v>
                </c:pt>
                <c:pt idx="52">
                  <c:v>911.72565923246998</c:v>
                </c:pt>
                <c:pt idx="53">
                  <c:v>924.38074778827001</c:v>
                </c:pt>
                <c:pt idx="54">
                  <c:v>951.7460840788101</c:v>
                </c:pt>
                <c:pt idx="55">
                  <c:v>957.08423622970997</c:v>
                </c:pt>
                <c:pt idx="56" formatCode="0.0">
                  <c:v>951.08727452767005</c:v>
                </c:pt>
                <c:pt idx="57" formatCode="0.0">
                  <c:v>983.38559950318006</c:v>
                </c:pt>
                <c:pt idx="58" formatCode="0.0">
                  <c:v>973.32814207378999</c:v>
                </c:pt>
                <c:pt idx="59" formatCode="0.0">
                  <c:v>985.97035351808995</c:v>
                </c:pt>
                <c:pt idx="60" formatCode="0.0">
                  <c:v>973.50526817296998</c:v>
                </c:pt>
                <c:pt idx="61" formatCode="0.0">
                  <c:v>987.39094574410001</c:v>
                </c:pt>
                <c:pt idx="62" formatCode="0.0">
                  <c:v>989.32709738362996</c:v>
                </c:pt>
                <c:pt idx="63" formatCode="0.0">
                  <c:v>988.83928723621</c:v>
                </c:pt>
                <c:pt idx="64" formatCode="0.0">
                  <c:v>988.98354376312</c:v>
                </c:pt>
                <c:pt idx="65" formatCode="0.0">
                  <c:v>966.5967947603001</c:v>
                </c:pt>
                <c:pt idx="66" formatCode="0.0">
                  <c:v>960.38483955837</c:v>
                </c:pt>
                <c:pt idx="67" formatCode="0.0">
                  <c:v>993.44002829778003</c:v>
                </c:pt>
                <c:pt idx="68" formatCode="0.0">
                  <c:v>1001.35671013439</c:v>
                </c:pt>
                <c:pt idx="69" formatCode="0.0">
                  <c:v>1013.13720179238</c:v>
                </c:pt>
                <c:pt idx="70" formatCode="0.0">
                  <c:v>1031.24971486096</c:v>
                </c:pt>
                <c:pt idx="71" formatCode="0.0">
                  <c:v>1041.28254804935</c:v>
                </c:pt>
                <c:pt idx="72" formatCode="0.0">
                  <c:v>1026.8117331347319</c:v>
                </c:pt>
                <c:pt idx="73" formatCode="0.0">
                  <c:v>1022.0625435135793</c:v>
                </c:pt>
                <c:pt idx="74" formatCode="0.0">
                  <c:v>1024.5274521518506</c:v>
                </c:pt>
                <c:pt idx="75" formatCode="0.0">
                  <c:v>1032.5589201404275</c:v>
                </c:pt>
                <c:pt idx="76" formatCode="0.0">
                  <c:v>1048.9113413438872</c:v>
                </c:pt>
                <c:pt idx="77" formatCode="0.0">
                  <c:v>1053.1118316895925</c:v>
                </c:pt>
                <c:pt idx="78" formatCode="0.0">
                  <c:v>1055.5175900525635</c:v>
                </c:pt>
                <c:pt idx="79" formatCode="0.0">
                  <c:v>1052.4882346346001</c:v>
                </c:pt>
                <c:pt idx="80" formatCode="0.0">
                  <c:v>1063.7771735865301</c:v>
                </c:pt>
                <c:pt idx="81" formatCode="0.0">
                  <c:v>1065.5918528130501</c:v>
                </c:pt>
                <c:pt idx="82" formatCode="0.0">
                  <c:v>1084.3153462841701</c:v>
                </c:pt>
                <c:pt idx="83" formatCode="0.0">
                  <c:v>1104.557118207</c:v>
                </c:pt>
                <c:pt idx="84" formatCode="0.0">
                  <c:v>1118.4909098829701</c:v>
                </c:pt>
                <c:pt idx="85" formatCode="0.0">
                  <c:v>1127.4489473220301</c:v>
                </c:pt>
                <c:pt idx="86" formatCode="0.0">
                  <c:v>1126.25283625669</c:v>
                </c:pt>
                <c:pt idx="87" formatCode="0.0">
                  <c:v>1097.97761847319</c:v>
                </c:pt>
                <c:pt idx="88" formatCode="0.0">
                  <c:v>1126.1166135517501</c:v>
                </c:pt>
                <c:pt idx="89" formatCode="0.0">
                  <c:v>1105.89845658019</c:v>
                </c:pt>
                <c:pt idx="90" formatCode="0.0">
                  <c:v>1114.0003547469198</c:v>
                </c:pt>
                <c:pt idx="91" formatCode="0.0">
                  <c:v>1139.11480480623</c:v>
                </c:pt>
                <c:pt idx="92" formatCode="0.0">
                  <c:v>1132.8479254004098</c:v>
                </c:pt>
                <c:pt idx="93" formatCode="0.0">
                  <c:v>1132.96983247407</c:v>
                </c:pt>
                <c:pt idx="94" formatCode="0.0">
                  <c:v>1130.4000000000001</c:v>
                </c:pt>
                <c:pt idx="95" formatCode="0.0">
                  <c:v>1148.6129865380901</c:v>
                </c:pt>
                <c:pt idx="96" formatCode="0.0">
                  <c:v>1137.4807983432399</c:v>
                </c:pt>
                <c:pt idx="97" formatCode="0.0">
                  <c:v>1143.2881046941002</c:v>
                </c:pt>
                <c:pt idx="98" formatCode="0.0">
                  <c:v>1159.09285477869</c:v>
                </c:pt>
                <c:pt idx="99" formatCode="0.0">
                  <c:v>1155.6801645451799</c:v>
                </c:pt>
                <c:pt idx="100" formatCode="0.0">
                  <c:v>1161.3059458754599</c:v>
                </c:pt>
                <c:pt idx="101" formatCode="0.0">
                  <c:v>1195.4634418938799</c:v>
                </c:pt>
                <c:pt idx="102" formatCode="0.0">
                  <c:v>1185.9864549275101</c:v>
                </c:pt>
                <c:pt idx="103" formatCode="0.0">
                  <c:v>1198.5168544089699</c:v>
                </c:pt>
                <c:pt idx="104" formatCode="0.0">
                  <c:v>1232.86660006336</c:v>
                </c:pt>
                <c:pt idx="105" formatCode="0.0">
                  <c:v>1236.5598090153001</c:v>
                </c:pt>
                <c:pt idx="106" formatCode="0.0">
                  <c:v>1273.7585595830301</c:v>
                </c:pt>
                <c:pt idx="107" formatCode="0.0">
                  <c:v>1263.38769631796</c:v>
                </c:pt>
                <c:pt idx="108" formatCode="0.0">
                  <c:v>1298.2851589795901</c:v>
                </c:pt>
                <c:pt idx="109" formatCode="0.0">
                  <c:v>1286.7466243762437</c:v>
                </c:pt>
                <c:pt idx="110" formatCode="0.0">
                  <c:v>1294.5282233256057</c:v>
                </c:pt>
                <c:pt idx="111" formatCode="0.0">
                  <c:v>1259.4541638063295</c:v>
                </c:pt>
                <c:pt idx="112" formatCode="0.0">
                  <c:v>1278.4096471504236</c:v>
                </c:pt>
                <c:pt idx="113" formatCode="0.0">
                  <c:v>1256.368766957813</c:v>
                </c:pt>
                <c:pt idx="114" formatCode="0.0">
                  <c:v>1253.9179374695093</c:v>
                </c:pt>
                <c:pt idx="115" formatCode="0.0">
                  <c:v>1269.9312215778443</c:v>
                </c:pt>
                <c:pt idx="116" formatCode="0.0">
                  <c:v>1281.7441230539641</c:v>
                </c:pt>
                <c:pt idx="117" formatCode="0.0">
                  <c:v>1275.2195446673156</c:v>
                </c:pt>
                <c:pt idx="118" formatCode="0.0">
                  <c:v>1286.7613443172663</c:v>
                </c:pt>
                <c:pt idx="119" formatCode="0.0">
                  <c:v>1301.0494908428636</c:v>
                </c:pt>
                <c:pt idx="120" formatCode="0.0">
                  <c:v>1341.4164825968301</c:v>
                </c:pt>
                <c:pt idx="121" formatCode="0.0">
                  <c:v>1333.117420629261</c:v>
                </c:pt>
                <c:pt idx="122" formatCode="0.0">
                  <c:v>1350.0969667197082</c:v>
                </c:pt>
                <c:pt idx="123" formatCode="0.0">
                  <c:v>1420.3065440244804</c:v>
                </c:pt>
                <c:pt idx="124" formatCode="0.0">
                  <c:v>1458.3758914962898</c:v>
                </c:pt>
                <c:pt idx="125" formatCode="0.0">
                  <c:v>1486.3345169279423</c:v>
                </c:pt>
                <c:pt idx="126" formatCode="0.0">
                  <c:v>1474.6036505463635</c:v>
                </c:pt>
                <c:pt idx="127" formatCode="0.0">
                  <c:v>1459.4217871526753</c:v>
                </c:pt>
                <c:pt idx="128" formatCode="0.0">
                  <c:v>1443.1276975054307</c:v>
                </c:pt>
                <c:pt idx="129" formatCode="0.0">
                  <c:v>1476.4398099848024</c:v>
                </c:pt>
                <c:pt idx="130" formatCode="0.0">
                  <c:v>1467.1565604773734</c:v>
                </c:pt>
                <c:pt idx="131" formatCode="0.0">
                  <c:v>1511.0852239700043</c:v>
                </c:pt>
                <c:pt idx="132" formatCode="0.0">
                  <c:v>1541.0833278113957</c:v>
                </c:pt>
                <c:pt idx="133" formatCode="0.0">
                  <c:v>1536.96293585169</c:v>
                </c:pt>
                <c:pt idx="134" formatCode="0.0">
                  <c:v>1556.04419459577</c:v>
                </c:pt>
                <c:pt idx="135" formatCode="0.0">
                  <c:v>1535.71106529034</c:v>
                </c:pt>
                <c:pt idx="136" formatCode="0.0">
                  <c:v>1545.8147932263898</c:v>
                </c:pt>
                <c:pt idx="137" formatCode="0.0">
                  <c:v>1575.28500487151</c:v>
                </c:pt>
                <c:pt idx="138" formatCode="0.0">
                  <c:v>1544.1763854241201</c:v>
                </c:pt>
                <c:pt idx="139" formatCode="0.0">
                  <c:v>1562.2488272261298</c:v>
                </c:pt>
                <c:pt idx="140" formatCode="0.0">
                  <c:v>1563.48310487457</c:v>
                </c:pt>
                <c:pt idx="141" formatCode="0.0">
                  <c:v>1589.5262564459999</c:v>
                </c:pt>
                <c:pt idx="142" formatCode="0.0">
                  <c:v>1575.5077191258401</c:v>
                </c:pt>
                <c:pt idx="143" formatCode="0.0">
                  <c:v>1567.4995801636499</c:v>
                </c:pt>
                <c:pt idx="144" formatCode="0.0">
                  <c:v>1573.3108404582067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AE5-0D42-B091-83960BE87B65}"/>
            </c:ext>
          </c:extLst>
        </c:ser>
        <c:ser>
          <c:idx val="1"/>
          <c:order val="1"/>
          <c:tx>
            <c:v>Liabilities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'Grossing Up'!$A$5:$A$156</c:f>
              <c:numCache>
                <c:formatCode>mmm\-yy</c:formatCode>
                <c:ptCount val="152"/>
                <c:pt idx="0">
                  <c:v>38807</c:v>
                </c:pt>
                <c:pt idx="1">
                  <c:v>38837</c:v>
                </c:pt>
                <c:pt idx="2">
                  <c:v>38868</c:v>
                </c:pt>
                <c:pt idx="3">
                  <c:v>38898</c:v>
                </c:pt>
                <c:pt idx="4">
                  <c:v>38929</c:v>
                </c:pt>
                <c:pt idx="5">
                  <c:v>38960</c:v>
                </c:pt>
                <c:pt idx="6">
                  <c:v>38990</c:v>
                </c:pt>
                <c:pt idx="7">
                  <c:v>39021</c:v>
                </c:pt>
                <c:pt idx="8">
                  <c:v>39051</c:v>
                </c:pt>
                <c:pt idx="9">
                  <c:v>39082</c:v>
                </c:pt>
                <c:pt idx="10">
                  <c:v>39113</c:v>
                </c:pt>
                <c:pt idx="11">
                  <c:v>39141</c:v>
                </c:pt>
                <c:pt idx="12">
                  <c:v>39172</c:v>
                </c:pt>
                <c:pt idx="13">
                  <c:v>39202</c:v>
                </c:pt>
                <c:pt idx="14">
                  <c:v>39233</c:v>
                </c:pt>
                <c:pt idx="15">
                  <c:v>39263</c:v>
                </c:pt>
                <c:pt idx="16">
                  <c:v>39294</c:v>
                </c:pt>
                <c:pt idx="17">
                  <c:v>39325</c:v>
                </c:pt>
                <c:pt idx="18">
                  <c:v>39355</c:v>
                </c:pt>
                <c:pt idx="19">
                  <c:v>39386</c:v>
                </c:pt>
                <c:pt idx="20">
                  <c:v>39416</c:v>
                </c:pt>
                <c:pt idx="21">
                  <c:v>39447</c:v>
                </c:pt>
                <c:pt idx="22">
                  <c:v>39478</c:v>
                </c:pt>
                <c:pt idx="23">
                  <c:v>39507</c:v>
                </c:pt>
                <c:pt idx="24">
                  <c:v>39538</c:v>
                </c:pt>
                <c:pt idx="25">
                  <c:v>39568</c:v>
                </c:pt>
                <c:pt idx="26">
                  <c:v>39599</c:v>
                </c:pt>
                <c:pt idx="27">
                  <c:v>39629</c:v>
                </c:pt>
                <c:pt idx="28">
                  <c:v>39660</c:v>
                </c:pt>
                <c:pt idx="29">
                  <c:v>39691</c:v>
                </c:pt>
                <c:pt idx="30">
                  <c:v>39721</c:v>
                </c:pt>
                <c:pt idx="31">
                  <c:v>39752</c:v>
                </c:pt>
                <c:pt idx="32">
                  <c:v>39782</c:v>
                </c:pt>
                <c:pt idx="33">
                  <c:v>39813</c:v>
                </c:pt>
                <c:pt idx="34">
                  <c:v>39844</c:v>
                </c:pt>
                <c:pt idx="35">
                  <c:v>39872</c:v>
                </c:pt>
                <c:pt idx="36">
                  <c:v>39903</c:v>
                </c:pt>
                <c:pt idx="37">
                  <c:v>39933</c:v>
                </c:pt>
                <c:pt idx="38">
                  <c:v>39964</c:v>
                </c:pt>
                <c:pt idx="39">
                  <c:v>39994</c:v>
                </c:pt>
                <c:pt idx="40">
                  <c:v>40025</c:v>
                </c:pt>
                <c:pt idx="41">
                  <c:v>40056</c:v>
                </c:pt>
                <c:pt idx="42">
                  <c:v>40086</c:v>
                </c:pt>
                <c:pt idx="43">
                  <c:v>40117</c:v>
                </c:pt>
                <c:pt idx="44">
                  <c:v>40147</c:v>
                </c:pt>
                <c:pt idx="45">
                  <c:v>40178</c:v>
                </c:pt>
                <c:pt idx="46">
                  <c:v>40209</c:v>
                </c:pt>
                <c:pt idx="47">
                  <c:v>40237</c:v>
                </c:pt>
                <c:pt idx="48">
                  <c:v>40268</c:v>
                </c:pt>
                <c:pt idx="49">
                  <c:v>40298</c:v>
                </c:pt>
                <c:pt idx="50">
                  <c:v>40329</c:v>
                </c:pt>
                <c:pt idx="51">
                  <c:v>40359</c:v>
                </c:pt>
                <c:pt idx="52">
                  <c:v>40390</c:v>
                </c:pt>
                <c:pt idx="53">
                  <c:v>40421</c:v>
                </c:pt>
                <c:pt idx="54">
                  <c:v>40451</c:v>
                </c:pt>
                <c:pt idx="55">
                  <c:v>40482</c:v>
                </c:pt>
                <c:pt idx="56">
                  <c:v>40512</c:v>
                </c:pt>
                <c:pt idx="57">
                  <c:v>40543</c:v>
                </c:pt>
                <c:pt idx="58">
                  <c:v>40574</c:v>
                </c:pt>
                <c:pt idx="59">
                  <c:v>40602</c:v>
                </c:pt>
                <c:pt idx="60">
                  <c:v>40633</c:v>
                </c:pt>
                <c:pt idx="61">
                  <c:v>40663</c:v>
                </c:pt>
                <c:pt idx="62">
                  <c:v>40694</c:v>
                </c:pt>
                <c:pt idx="63">
                  <c:v>40724</c:v>
                </c:pt>
                <c:pt idx="64">
                  <c:v>40755</c:v>
                </c:pt>
                <c:pt idx="65">
                  <c:v>40786</c:v>
                </c:pt>
                <c:pt idx="66">
                  <c:v>40816</c:v>
                </c:pt>
                <c:pt idx="67">
                  <c:v>40847</c:v>
                </c:pt>
                <c:pt idx="68">
                  <c:v>40877</c:v>
                </c:pt>
                <c:pt idx="69">
                  <c:v>40908</c:v>
                </c:pt>
                <c:pt idx="70">
                  <c:v>40939</c:v>
                </c:pt>
                <c:pt idx="71">
                  <c:v>40968</c:v>
                </c:pt>
                <c:pt idx="72">
                  <c:v>40999</c:v>
                </c:pt>
                <c:pt idx="73">
                  <c:v>41029</c:v>
                </c:pt>
                <c:pt idx="74">
                  <c:v>41060</c:v>
                </c:pt>
                <c:pt idx="75">
                  <c:v>41090</c:v>
                </c:pt>
                <c:pt idx="76">
                  <c:v>41121</c:v>
                </c:pt>
                <c:pt idx="77">
                  <c:v>41152</c:v>
                </c:pt>
                <c:pt idx="78">
                  <c:v>41182</c:v>
                </c:pt>
                <c:pt idx="79">
                  <c:v>41213</c:v>
                </c:pt>
                <c:pt idx="80">
                  <c:v>41243</c:v>
                </c:pt>
                <c:pt idx="81">
                  <c:v>41274</c:v>
                </c:pt>
                <c:pt idx="82">
                  <c:v>41305</c:v>
                </c:pt>
                <c:pt idx="83">
                  <c:v>41333</c:v>
                </c:pt>
                <c:pt idx="84">
                  <c:v>41364</c:v>
                </c:pt>
                <c:pt idx="85">
                  <c:v>41394</c:v>
                </c:pt>
                <c:pt idx="86">
                  <c:v>41425</c:v>
                </c:pt>
                <c:pt idx="87">
                  <c:v>41455</c:v>
                </c:pt>
                <c:pt idx="88">
                  <c:v>41486</c:v>
                </c:pt>
                <c:pt idx="89">
                  <c:v>41517</c:v>
                </c:pt>
                <c:pt idx="90">
                  <c:v>41547</c:v>
                </c:pt>
                <c:pt idx="91">
                  <c:v>41578</c:v>
                </c:pt>
                <c:pt idx="92">
                  <c:v>41608</c:v>
                </c:pt>
                <c:pt idx="93">
                  <c:v>41639</c:v>
                </c:pt>
                <c:pt idx="94">
                  <c:v>41670</c:v>
                </c:pt>
                <c:pt idx="95">
                  <c:v>41698</c:v>
                </c:pt>
                <c:pt idx="96">
                  <c:v>41729</c:v>
                </c:pt>
                <c:pt idx="97">
                  <c:v>41759</c:v>
                </c:pt>
                <c:pt idx="98">
                  <c:v>41790</c:v>
                </c:pt>
                <c:pt idx="99">
                  <c:v>41820</c:v>
                </c:pt>
                <c:pt idx="100">
                  <c:v>41851</c:v>
                </c:pt>
                <c:pt idx="101">
                  <c:v>41882</c:v>
                </c:pt>
                <c:pt idx="102">
                  <c:v>41912</c:v>
                </c:pt>
                <c:pt idx="103">
                  <c:v>41943</c:v>
                </c:pt>
                <c:pt idx="104">
                  <c:v>41973</c:v>
                </c:pt>
                <c:pt idx="105">
                  <c:v>42004</c:v>
                </c:pt>
                <c:pt idx="106">
                  <c:v>42035</c:v>
                </c:pt>
                <c:pt idx="107">
                  <c:v>42063</c:v>
                </c:pt>
                <c:pt idx="108">
                  <c:v>42094</c:v>
                </c:pt>
                <c:pt idx="109">
                  <c:v>42124</c:v>
                </c:pt>
                <c:pt idx="110">
                  <c:v>42155</c:v>
                </c:pt>
                <c:pt idx="111">
                  <c:v>42185</c:v>
                </c:pt>
                <c:pt idx="112">
                  <c:v>42216</c:v>
                </c:pt>
                <c:pt idx="113">
                  <c:v>42247</c:v>
                </c:pt>
                <c:pt idx="114">
                  <c:v>42277</c:v>
                </c:pt>
                <c:pt idx="115">
                  <c:v>42308</c:v>
                </c:pt>
                <c:pt idx="116">
                  <c:v>42338</c:v>
                </c:pt>
                <c:pt idx="117">
                  <c:v>42369</c:v>
                </c:pt>
                <c:pt idx="118">
                  <c:v>42400</c:v>
                </c:pt>
                <c:pt idx="119">
                  <c:v>42429</c:v>
                </c:pt>
                <c:pt idx="120">
                  <c:v>42460</c:v>
                </c:pt>
                <c:pt idx="121">
                  <c:v>42490</c:v>
                </c:pt>
                <c:pt idx="122">
                  <c:v>42521</c:v>
                </c:pt>
                <c:pt idx="123">
                  <c:v>42551</c:v>
                </c:pt>
                <c:pt idx="124">
                  <c:v>42582</c:v>
                </c:pt>
                <c:pt idx="125">
                  <c:v>42613</c:v>
                </c:pt>
                <c:pt idx="126">
                  <c:v>42643</c:v>
                </c:pt>
                <c:pt idx="127">
                  <c:v>42674</c:v>
                </c:pt>
                <c:pt idx="128">
                  <c:v>42704</c:v>
                </c:pt>
                <c:pt idx="129">
                  <c:v>42735</c:v>
                </c:pt>
                <c:pt idx="130">
                  <c:v>42766</c:v>
                </c:pt>
                <c:pt idx="131">
                  <c:v>42794</c:v>
                </c:pt>
                <c:pt idx="132">
                  <c:v>42825</c:v>
                </c:pt>
                <c:pt idx="133">
                  <c:v>42855</c:v>
                </c:pt>
                <c:pt idx="134">
                  <c:v>42886</c:v>
                </c:pt>
                <c:pt idx="135">
                  <c:v>42916</c:v>
                </c:pt>
                <c:pt idx="136">
                  <c:v>42947</c:v>
                </c:pt>
                <c:pt idx="137">
                  <c:v>42978</c:v>
                </c:pt>
                <c:pt idx="138">
                  <c:v>43008</c:v>
                </c:pt>
                <c:pt idx="139">
                  <c:v>43039</c:v>
                </c:pt>
                <c:pt idx="140">
                  <c:v>43069</c:v>
                </c:pt>
                <c:pt idx="141">
                  <c:v>43100</c:v>
                </c:pt>
                <c:pt idx="142">
                  <c:v>43131</c:v>
                </c:pt>
                <c:pt idx="143">
                  <c:v>43159</c:v>
                </c:pt>
                <c:pt idx="144">
                  <c:v>43190</c:v>
                </c:pt>
                <c:pt idx="145">
                  <c:v>43220</c:v>
                </c:pt>
                <c:pt idx="146">
                  <c:v>43251</c:v>
                </c:pt>
                <c:pt idx="147">
                  <c:v>43281</c:v>
                </c:pt>
                <c:pt idx="148">
                  <c:v>43312</c:v>
                </c:pt>
                <c:pt idx="149">
                  <c:v>43343</c:v>
                </c:pt>
                <c:pt idx="150">
                  <c:v>43373</c:v>
                </c:pt>
                <c:pt idx="151">
                  <c:v>43404</c:v>
                </c:pt>
              </c:numCache>
            </c:numRef>
          </c:cat>
          <c:val>
            <c:numRef>
              <c:f>'Grossing Up'!Liabilities</c:f>
              <c:numCache>
                <c:formatCode>#,##0.0</c:formatCode>
                <c:ptCount val="145"/>
                <c:pt idx="0">
                  <c:v>792.18744400000003</c:v>
                </c:pt>
                <c:pt idx="1">
                  <c:v>762.55135800000005</c:v>
                </c:pt>
                <c:pt idx="2">
                  <c:v>768.83277199999998</c:v>
                </c:pt>
                <c:pt idx="3">
                  <c:v>759.13921100000005</c:v>
                </c:pt>
                <c:pt idx="4">
                  <c:v>784.65157599999998</c:v>
                </c:pt>
                <c:pt idx="5">
                  <c:v>800.41689499999995</c:v>
                </c:pt>
                <c:pt idx="6">
                  <c:v>800.77637600000003</c:v>
                </c:pt>
                <c:pt idx="7">
                  <c:v>815.35717299999999</c:v>
                </c:pt>
                <c:pt idx="8">
                  <c:v>815.96694300000001</c:v>
                </c:pt>
                <c:pt idx="9">
                  <c:v>789.56798100000003</c:v>
                </c:pt>
                <c:pt idx="10">
                  <c:v>765.22426900000005</c:v>
                </c:pt>
                <c:pt idx="11">
                  <c:v>795.46191599999997</c:v>
                </c:pt>
                <c:pt idx="12">
                  <c:v>770.6397551335865</c:v>
                </c:pt>
                <c:pt idx="13">
                  <c:v>763.73352727666736</c:v>
                </c:pt>
                <c:pt idx="14">
                  <c:v>742.68070503282297</c:v>
                </c:pt>
                <c:pt idx="15">
                  <c:v>728.36071346419533</c:v>
                </c:pt>
                <c:pt idx="16">
                  <c:v>762.22260124956438</c:v>
                </c:pt>
                <c:pt idx="17">
                  <c:v>790.4437083504763</c:v>
                </c:pt>
                <c:pt idx="18">
                  <c:v>791.33240735062896</c:v>
                </c:pt>
                <c:pt idx="19">
                  <c:v>801.21952573263002</c:v>
                </c:pt>
                <c:pt idx="20">
                  <c:v>836.19870297446016</c:v>
                </c:pt>
                <c:pt idx="21">
                  <c:v>861.62306283262365</c:v>
                </c:pt>
                <c:pt idx="22">
                  <c:v>876.74892553475161</c:v>
                </c:pt>
                <c:pt idx="23">
                  <c:v>897.59063453609588</c:v>
                </c:pt>
                <c:pt idx="24">
                  <c:v>857.52244612599998</c:v>
                </c:pt>
                <c:pt idx="25">
                  <c:v>829.33032543599995</c:v>
                </c:pt>
                <c:pt idx="26">
                  <c:v>804.95255137300001</c:v>
                </c:pt>
                <c:pt idx="27">
                  <c:v>803.35917347600002</c:v>
                </c:pt>
                <c:pt idx="28">
                  <c:v>830.12635482099995</c:v>
                </c:pt>
                <c:pt idx="29">
                  <c:v>879.45830173100001</c:v>
                </c:pt>
                <c:pt idx="30">
                  <c:v>857.92046539099999</c:v>
                </c:pt>
                <c:pt idx="31">
                  <c:v>821.16348704799998</c:v>
                </c:pt>
                <c:pt idx="32">
                  <c:v>873.43718582999998</c:v>
                </c:pt>
                <c:pt idx="33">
                  <c:v>979.82025338100004</c:v>
                </c:pt>
                <c:pt idx="34">
                  <c:v>928.22954814499997</c:v>
                </c:pt>
                <c:pt idx="35">
                  <c:v>927.76539232000005</c:v>
                </c:pt>
                <c:pt idx="36">
                  <c:v>964.8669789942071</c:v>
                </c:pt>
                <c:pt idx="37">
                  <c:v>934.79058776356885</c:v>
                </c:pt>
                <c:pt idx="38">
                  <c:v>931.06626221356362</c:v>
                </c:pt>
                <c:pt idx="39">
                  <c:v>943.39430105111842</c:v>
                </c:pt>
                <c:pt idx="40">
                  <c:v>928.50209513023026</c:v>
                </c:pt>
                <c:pt idx="41">
                  <c:v>981.2485619613584</c:v>
                </c:pt>
                <c:pt idx="42">
                  <c:v>978.94302538490876</c:v>
                </c:pt>
                <c:pt idx="43">
                  <c:v>909.12547979493456</c:v>
                </c:pt>
                <c:pt idx="44">
                  <c:v>922.37399306367831</c:v>
                </c:pt>
                <c:pt idx="45">
                  <c:v>872.2497393359231</c:v>
                </c:pt>
                <c:pt idx="46">
                  <c:v>879.35491953879239</c:v>
                </c:pt>
                <c:pt idx="47">
                  <c:v>863.97565798981361</c:v>
                </c:pt>
                <c:pt idx="48" formatCode="0.0">
                  <c:v>887.91108016694</c:v>
                </c:pt>
                <c:pt idx="49" formatCode="0.0">
                  <c:v>889.40266441806114</c:v>
                </c:pt>
                <c:pt idx="50">
                  <c:v>913.26502372983157</c:v>
                </c:pt>
                <c:pt idx="51">
                  <c:v>931.21174749004729</c:v>
                </c:pt>
                <c:pt idx="52">
                  <c:v>922.21464450452879</c:v>
                </c:pt>
                <c:pt idx="53">
                  <c:v>998.18548016813838</c:v>
                </c:pt>
                <c:pt idx="54">
                  <c:v>991.9188299549395</c:v>
                </c:pt>
                <c:pt idx="55">
                  <c:v>962.17778108355697</c:v>
                </c:pt>
                <c:pt idx="56">
                  <c:v>952.10445759714946</c:v>
                </c:pt>
                <c:pt idx="57">
                  <c:v>961.70999053033518</c:v>
                </c:pt>
                <c:pt idx="58">
                  <c:v>927.17919382279081</c:v>
                </c:pt>
                <c:pt idx="59">
                  <c:v>937.52518489245483</c:v>
                </c:pt>
                <c:pt idx="60">
                  <c:v>936.6</c:v>
                </c:pt>
                <c:pt idx="61">
                  <c:v>995.62386143667766</c:v>
                </c:pt>
                <c:pt idx="62">
                  <c:v>1013.8188186663268</c:v>
                </c:pt>
                <c:pt idx="63">
                  <c:v>1006.561380371512</c:v>
                </c:pt>
                <c:pt idx="64">
                  <c:v>1066.9663695489928</c:v>
                </c:pt>
                <c:pt idx="65">
                  <c:v>1092.679994057208</c:v>
                </c:pt>
                <c:pt idx="66">
                  <c:v>1165.8764390210683</c:v>
                </c:pt>
                <c:pt idx="67">
                  <c:v>1165.2032949498423</c:v>
                </c:pt>
                <c:pt idx="68">
                  <c:v>1235.9859392787093</c:v>
                </c:pt>
                <c:pt idx="69">
                  <c:v>1283.9165940065027</c:v>
                </c:pt>
                <c:pt idx="70">
                  <c:v>1296.772814514158</c:v>
                </c:pt>
                <c:pt idx="71">
                  <c:v>1263.4895299791272</c:v>
                </c:pt>
                <c:pt idx="72">
                  <c:v>1231.0484754525157</c:v>
                </c:pt>
                <c:pt idx="73">
                  <c:v>1237.0539511598224</c:v>
                </c:pt>
                <c:pt idx="74">
                  <c:v>1341.519218289159</c:v>
                </c:pt>
                <c:pt idx="75">
                  <c:v>1304.1155984163843</c:v>
                </c:pt>
                <c:pt idx="76">
                  <c:v>1341.5239264347215</c:v>
                </c:pt>
                <c:pt idx="77">
                  <c:v>1343.4598916983521</c:v>
                </c:pt>
                <c:pt idx="78">
                  <c:v>1294.8821090992883</c:v>
                </c:pt>
                <c:pt idx="79">
                  <c:v>1288.2060299331315</c:v>
                </c:pt>
                <c:pt idx="80">
                  <c:v>1315.9630952409252</c:v>
                </c:pt>
                <c:pt idx="81">
                  <c:v>1310.2656042762726</c:v>
                </c:pt>
                <c:pt idx="82">
                  <c:v>1295.4800508425401</c:v>
                </c:pt>
                <c:pt idx="83">
                  <c:v>1306.0812447722199</c:v>
                </c:pt>
                <c:pt idx="84">
                  <c:v>1329.24420640023</c:v>
                </c:pt>
                <c:pt idx="85">
                  <c:v>1358.7919849231798</c:v>
                </c:pt>
                <c:pt idx="86">
                  <c:v>1284.6682117447199</c:v>
                </c:pt>
                <c:pt idx="87">
                  <c:v>1202.87405916889</c:v>
                </c:pt>
                <c:pt idx="88">
                  <c:v>1214.3925670769499</c:v>
                </c:pt>
                <c:pt idx="89">
                  <c:v>1186.2267798926298</c:v>
                </c:pt>
                <c:pt idx="90">
                  <c:v>1199.02947637939</c:v>
                </c:pt>
                <c:pt idx="91">
                  <c:v>1214.74115443292</c:v>
                </c:pt>
                <c:pt idx="92">
                  <c:v>1192.5367168390901</c:v>
                </c:pt>
                <c:pt idx="93">
                  <c:v>1160.5238396657501</c:v>
                </c:pt>
                <c:pt idx="94">
                  <c:v>1206.8</c:v>
                </c:pt>
                <c:pt idx="95">
                  <c:v>1209.7700773061899</c:v>
                </c:pt>
                <c:pt idx="96">
                  <c:v>1176.77933145271</c:v>
                </c:pt>
                <c:pt idx="97">
                  <c:v>1184.0413950431398</c:v>
                </c:pt>
                <c:pt idx="98">
                  <c:v>1247.5061202866002</c:v>
                </c:pt>
                <c:pt idx="99">
                  <c:v>1232.50625244105</c:v>
                </c:pt>
                <c:pt idx="100" formatCode="0.0">
                  <c:v>1254.4797819923001</c:v>
                </c:pt>
                <c:pt idx="101" formatCode="0.0">
                  <c:v>1347.03288297787</c:v>
                </c:pt>
                <c:pt idx="102" formatCode="0.0">
                  <c:v>1330.2787652401798</c:v>
                </c:pt>
                <c:pt idx="103" formatCode="0.0">
                  <c:v>1363.4556572745801</c:v>
                </c:pt>
                <c:pt idx="104" formatCode="0.0">
                  <c:v>1453.9932063383701</c:v>
                </c:pt>
                <c:pt idx="105" formatCode="0.0">
                  <c:v>1502.8662182518799</c:v>
                </c:pt>
                <c:pt idx="106" formatCode="0.0">
                  <c:v>1641.2172688298701</c:v>
                </c:pt>
                <c:pt idx="107" formatCode="0.0">
                  <c:v>1512.0523787444299</c:v>
                </c:pt>
                <c:pt idx="108" formatCode="0.0">
                  <c:v>1542.5189707562299</c:v>
                </c:pt>
                <c:pt idx="109" formatCode="0.0">
                  <c:v>1489.55639672243</c:v>
                </c:pt>
                <c:pt idx="110" formatCode="0.0">
                  <c:v>1495.3993744126499</c:v>
                </c:pt>
                <c:pt idx="111" formatCode="0.0">
                  <c:v>1441.6298209490501</c:v>
                </c:pt>
                <c:pt idx="112" formatCode="0.0">
                  <c:v>1487.1190753475801</c:v>
                </c:pt>
                <c:pt idx="113" formatCode="0.0">
                  <c:v>1489.6285517127601</c:v>
                </c:pt>
                <c:pt idx="114" formatCode="0.0">
                  <c:v>1513.94224497203</c:v>
                </c:pt>
                <c:pt idx="115" formatCode="0.0">
                  <c:v>1486.69</c:v>
                </c:pt>
                <c:pt idx="116" formatCode="0.0">
                  <c:v>1503.1897474891298</c:v>
                </c:pt>
                <c:pt idx="117" formatCode="0.0">
                  <c:v>1469.8301032786399</c:v>
                </c:pt>
                <c:pt idx="118" formatCode="0.0">
                  <c:v>1563.6081748061499</c:v>
                </c:pt>
                <c:pt idx="119" formatCode="0.0">
                  <c:v>1595.5471096270901</c:v>
                </c:pt>
                <c:pt idx="120" formatCode="0.0">
                  <c:v>1563.1155038132629</c:v>
                </c:pt>
                <c:pt idx="121" formatCode="0.0">
                  <c:v>1521.83834438752</c:v>
                </c:pt>
                <c:pt idx="122" formatCode="0.0">
                  <c:v>1563.66289859878</c:v>
                </c:pt>
                <c:pt idx="123" formatCode="0.0">
                  <c:v>1724.7822190065601</c:v>
                </c:pt>
                <c:pt idx="124" formatCode="0.0">
                  <c:v>1791.82560718269</c:v>
                </c:pt>
                <c:pt idx="125" formatCode="0.0">
                  <c:v>1899.3729797559101</c:v>
                </c:pt>
                <c:pt idx="126" formatCode="0.0">
                  <c:v>1848.1008539760944</c:v>
                </c:pt>
                <c:pt idx="127" formatCode="0.0">
                  <c:v>1735.9367187820735</c:v>
                </c:pt>
                <c:pt idx="128" formatCode="0.0">
                  <c:v>1637.7893586310684</c:v>
                </c:pt>
                <c:pt idx="129" formatCode="0.0">
                  <c:v>1700.3035565166094</c:v>
                </c:pt>
                <c:pt idx="130" formatCode="0.0">
                  <c:v>1663.6219826303559</c:v>
                </c:pt>
                <c:pt idx="131" formatCode="0.0">
                  <c:v>1753.1247460171201</c:v>
                </c:pt>
                <c:pt idx="132" formatCode="0.0">
                  <c:v>1702.8826083926192</c:v>
                </c:pt>
                <c:pt idx="133" formatCode="0.0">
                  <c:v>1716.7866823961001</c:v>
                </c:pt>
                <c:pt idx="134" formatCode="0.0">
                  <c:v>1723.9549207033799</c:v>
                </c:pt>
                <c:pt idx="135" formatCode="0.0">
                  <c:v>1658.53074431607</c:v>
                </c:pt>
                <c:pt idx="136" formatCode="0.0">
                  <c:v>1663.0617219077801</c:v>
                </c:pt>
                <c:pt idx="137" formatCode="0.0">
                  <c:v>1730.88280080907</c:v>
                </c:pt>
                <c:pt idx="138" formatCode="0.0">
                  <c:v>1639.95817418806</c:v>
                </c:pt>
                <c:pt idx="139" formatCode="0.0">
                  <c:v>1649.92812371849</c:v>
                </c:pt>
                <c:pt idx="140" formatCode="0.0">
                  <c:v>1651.11338986182</c:v>
                </c:pt>
                <c:pt idx="141" formatCode="0.0">
                  <c:v>1693.3176257160001</c:v>
                </c:pt>
                <c:pt idx="142" formatCode="0.0">
                  <c:v>1626.47742470104</c:v>
                </c:pt>
                <c:pt idx="143" formatCode="0.0">
                  <c:v>1639.5568610858602</c:v>
                </c:pt>
                <c:pt idx="144" formatCode="0.0">
                  <c:v>1643.7684446540904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AE5-0D42-B091-83960BE87B65}"/>
            </c:ext>
          </c:extLst>
        </c:ser>
        <c:ser>
          <c:idx val="2"/>
          <c:order val="2"/>
          <c:tx>
            <c:v>Assets2</c:v>
          </c:tx>
          <c:spPr>
            <a:ln w="28575" cap="rnd">
              <a:solidFill>
                <a:srgbClr val="E7168A"/>
              </a:solidFill>
              <a:round/>
            </a:ln>
            <a:effectLst/>
          </c:spPr>
          <c:marker>
            <c:symbol val="none"/>
          </c:marker>
          <c:cat>
            <c:numRef>
              <c:f>'Grossing Up'!$A$5:$A$156</c:f>
              <c:numCache>
                <c:formatCode>mmm\-yy</c:formatCode>
                <c:ptCount val="152"/>
                <c:pt idx="0">
                  <c:v>38807</c:v>
                </c:pt>
                <c:pt idx="1">
                  <c:v>38837</c:v>
                </c:pt>
                <c:pt idx="2">
                  <c:v>38868</c:v>
                </c:pt>
                <c:pt idx="3">
                  <c:v>38898</c:v>
                </c:pt>
                <c:pt idx="4">
                  <c:v>38929</c:v>
                </c:pt>
                <c:pt idx="5">
                  <c:v>38960</c:v>
                </c:pt>
                <c:pt idx="6">
                  <c:v>38990</c:v>
                </c:pt>
                <c:pt idx="7">
                  <c:v>39021</c:v>
                </c:pt>
                <c:pt idx="8">
                  <c:v>39051</c:v>
                </c:pt>
                <c:pt idx="9">
                  <c:v>39082</c:v>
                </c:pt>
                <c:pt idx="10">
                  <c:v>39113</c:v>
                </c:pt>
                <c:pt idx="11">
                  <c:v>39141</c:v>
                </c:pt>
                <c:pt idx="12">
                  <c:v>39172</c:v>
                </c:pt>
                <c:pt idx="13">
                  <c:v>39202</c:v>
                </c:pt>
                <c:pt idx="14">
                  <c:v>39233</c:v>
                </c:pt>
                <c:pt idx="15">
                  <c:v>39263</c:v>
                </c:pt>
                <c:pt idx="16">
                  <c:v>39294</c:v>
                </c:pt>
                <c:pt idx="17">
                  <c:v>39325</c:v>
                </c:pt>
                <c:pt idx="18">
                  <c:v>39355</c:v>
                </c:pt>
                <c:pt idx="19">
                  <c:v>39386</c:v>
                </c:pt>
                <c:pt idx="20">
                  <c:v>39416</c:v>
                </c:pt>
                <c:pt idx="21">
                  <c:v>39447</c:v>
                </c:pt>
                <c:pt idx="22">
                  <c:v>39478</c:v>
                </c:pt>
                <c:pt idx="23">
                  <c:v>39507</c:v>
                </c:pt>
                <c:pt idx="24">
                  <c:v>39538</c:v>
                </c:pt>
                <c:pt idx="25">
                  <c:v>39568</c:v>
                </c:pt>
                <c:pt idx="26">
                  <c:v>39599</c:v>
                </c:pt>
                <c:pt idx="27">
                  <c:v>39629</c:v>
                </c:pt>
                <c:pt idx="28">
                  <c:v>39660</c:v>
                </c:pt>
                <c:pt idx="29">
                  <c:v>39691</c:v>
                </c:pt>
                <c:pt idx="30">
                  <c:v>39721</c:v>
                </c:pt>
                <c:pt idx="31">
                  <c:v>39752</c:v>
                </c:pt>
                <c:pt idx="32">
                  <c:v>39782</c:v>
                </c:pt>
                <c:pt idx="33">
                  <c:v>39813</c:v>
                </c:pt>
                <c:pt idx="34">
                  <c:v>39844</c:v>
                </c:pt>
                <c:pt idx="35">
                  <c:v>39872</c:v>
                </c:pt>
                <c:pt idx="36">
                  <c:v>39903</c:v>
                </c:pt>
                <c:pt idx="37">
                  <c:v>39933</c:v>
                </c:pt>
                <c:pt idx="38">
                  <c:v>39964</c:v>
                </c:pt>
                <c:pt idx="39">
                  <c:v>39994</c:v>
                </c:pt>
                <c:pt idx="40">
                  <c:v>40025</c:v>
                </c:pt>
                <c:pt idx="41">
                  <c:v>40056</c:v>
                </c:pt>
                <c:pt idx="42">
                  <c:v>40086</c:v>
                </c:pt>
                <c:pt idx="43">
                  <c:v>40117</c:v>
                </c:pt>
                <c:pt idx="44">
                  <c:v>40147</c:v>
                </c:pt>
                <c:pt idx="45">
                  <c:v>40178</c:v>
                </c:pt>
                <c:pt idx="46">
                  <c:v>40209</c:v>
                </c:pt>
                <c:pt idx="47">
                  <c:v>40237</c:v>
                </c:pt>
                <c:pt idx="48">
                  <c:v>40268</c:v>
                </c:pt>
                <c:pt idx="49">
                  <c:v>40298</c:v>
                </c:pt>
                <c:pt idx="50">
                  <c:v>40329</c:v>
                </c:pt>
                <c:pt idx="51">
                  <c:v>40359</c:v>
                </c:pt>
                <c:pt idx="52">
                  <c:v>40390</c:v>
                </c:pt>
                <c:pt idx="53">
                  <c:v>40421</c:v>
                </c:pt>
                <c:pt idx="54">
                  <c:v>40451</c:v>
                </c:pt>
                <c:pt idx="55">
                  <c:v>40482</c:v>
                </c:pt>
                <c:pt idx="56">
                  <c:v>40512</c:v>
                </c:pt>
                <c:pt idx="57">
                  <c:v>40543</c:v>
                </c:pt>
                <c:pt idx="58">
                  <c:v>40574</c:v>
                </c:pt>
                <c:pt idx="59">
                  <c:v>40602</c:v>
                </c:pt>
                <c:pt idx="60">
                  <c:v>40633</c:v>
                </c:pt>
                <c:pt idx="61">
                  <c:v>40663</c:v>
                </c:pt>
                <c:pt idx="62">
                  <c:v>40694</c:v>
                </c:pt>
                <c:pt idx="63">
                  <c:v>40724</c:v>
                </c:pt>
                <c:pt idx="64">
                  <c:v>40755</c:v>
                </c:pt>
                <c:pt idx="65">
                  <c:v>40786</c:v>
                </c:pt>
                <c:pt idx="66">
                  <c:v>40816</c:v>
                </c:pt>
                <c:pt idx="67">
                  <c:v>40847</c:v>
                </c:pt>
                <c:pt idx="68">
                  <c:v>40877</c:v>
                </c:pt>
                <c:pt idx="69">
                  <c:v>40908</c:v>
                </c:pt>
                <c:pt idx="70">
                  <c:v>40939</c:v>
                </c:pt>
                <c:pt idx="71">
                  <c:v>40968</c:v>
                </c:pt>
                <c:pt idx="72">
                  <c:v>40999</c:v>
                </c:pt>
                <c:pt idx="73">
                  <c:v>41029</c:v>
                </c:pt>
                <c:pt idx="74">
                  <c:v>41060</c:v>
                </c:pt>
                <c:pt idx="75">
                  <c:v>41090</c:v>
                </c:pt>
                <c:pt idx="76">
                  <c:v>41121</c:v>
                </c:pt>
                <c:pt idx="77">
                  <c:v>41152</c:v>
                </c:pt>
                <c:pt idx="78">
                  <c:v>41182</c:v>
                </c:pt>
                <c:pt idx="79">
                  <c:v>41213</c:v>
                </c:pt>
                <c:pt idx="80">
                  <c:v>41243</c:v>
                </c:pt>
                <c:pt idx="81">
                  <c:v>41274</c:v>
                </c:pt>
                <c:pt idx="82">
                  <c:v>41305</c:v>
                </c:pt>
                <c:pt idx="83">
                  <c:v>41333</c:v>
                </c:pt>
                <c:pt idx="84">
                  <c:v>41364</c:v>
                </c:pt>
                <c:pt idx="85">
                  <c:v>41394</c:v>
                </c:pt>
                <c:pt idx="86">
                  <c:v>41425</c:v>
                </c:pt>
                <c:pt idx="87">
                  <c:v>41455</c:v>
                </c:pt>
                <c:pt idx="88">
                  <c:v>41486</c:v>
                </c:pt>
                <c:pt idx="89">
                  <c:v>41517</c:v>
                </c:pt>
                <c:pt idx="90">
                  <c:v>41547</c:v>
                </c:pt>
                <c:pt idx="91">
                  <c:v>41578</c:v>
                </c:pt>
                <c:pt idx="92">
                  <c:v>41608</c:v>
                </c:pt>
                <c:pt idx="93">
                  <c:v>41639</c:v>
                </c:pt>
                <c:pt idx="94">
                  <c:v>41670</c:v>
                </c:pt>
                <c:pt idx="95">
                  <c:v>41698</c:v>
                </c:pt>
                <c:pt idx="96">
                  <c:v>41729</c:v>
                </c:pt>
                <c:pt idx="97">
                  <c:v>41759</c:v>
                </c:pt>
                <c:pt idx="98">
                  <c:v>41790</c:v>
                </c:pt>
                <c:pt idx="99">
                  <c:v>41820</c:v>
                </c:pt>
                <c:pt idx="100">
                  <c:v>41851</c:v>
                </c:pt>
                <c:pt idx="101">
                  <c:v>41882</c:v>
                </c:pt>
                <c:pt idx="102">
                  <c:v>41912</c:v>
                </c:pt>
                <c:pt idx="103">
                  <c:v>41943</c:v>
                </c:pt>
                <c:pt idx="104">
                  <c:v>41973</c:v>
                </c:pt>
                <c:pt idx="105">
                  <c:v>42004</c:v>
                </c:pt>
                <c:pt idx="106">
                  <c:v>42035</c:v>
                </c:pt>
                <c:pt idx="107">
                  <c:v>42063</c:v>
                </c:pt>
                <c:pt idx="108">
                  <c:v>42094</c:v>
                </c:pt>
                <c:pt idx="109">
                  <c:v>42124</c:v>
                </c:pt>
                <c:pt idx="110">
                  <c:v>42155</c:v>
                </c:pt>
                <c:pt idx="111">
                  <c:v>42185</c:v>
                </c:pt>
                <c:pt idx="112">
                  <c:v>42216</c:v>
                </c:pt>
                <c:pt idx="113">
                  <c:v>42247</c:v>
                </c:pt>
                <c:pt idx="114">
                  <c:v>42277</c:v>
                </c:pt>
                <c:pt idx="115">
                  <c:v>42308</c:v>
                </c:pt>
                <c:pt idx="116">
                  <c:v>42338</c:v>
                </c:pt>
                <c:pt idx="117">
                  <c:v>42369</c:v>
                </c:pt>
                <c:pt idx="118">
                  <c:v>42400</c:v>
                </c:pt>
                <c:pt idx="119">
                  <c:v>42429</c:v>
                </c:pt>
                <c:pt idx="120">
                  <c:v>42460</c:v>
                </c:pt>
                <c:pt idx="121">
                  <c:v>42490</c:v>
                </c:pt>
                <c:pt idx="122">
                  <c:v>42521</c:v>
                </c:pt>
                <c:pt idx="123">
                  <c:v>42551</c:v>
                </c:pt>
                <c:pt idx="124">
                  <c:v>42582</c:v>
                </c:pt>
                <c:pt idx="125">
                  <c:v>42613</c:v>
                </c:pt>
                <c:pt idx="126">
                  <c:v>42643</c:v>
                </c:pt>
                <c:pt idx="127">
                  <c:v>42674</c:v>
                </c:pt>
                <c:pt idx="128">
                  <c:v>42704</c:v>
                </c:pt>
                <c:pt idx="129">
                  <c:v>42735</c:v>
                </c:pt>
                <c:pt idx="130">
                  <c:v>42766</c:v>
                </c:pt>
                <c:pt idx="131">
                  <c:v>42794</c:v>
                </c:pt>
                <c:pt idx="132">
                  <c:v>42825</c:v>
                </c:pt>
                <c:pt idx="133">
                  <c:v>42855</c:v>
                </c:pt>
                <c:pt idx="134">
                  <c:v>42886</c:v>
                </c:pt>
                <c:pt idx="135">
                  <c:v>42916</c:v>
                </c:pt>
                <c:pt idx="136">
                  <c:v>42947</c:v>
                </c:pt>
                <c:pt idx="137">
                  <c:v>42978</c:v>
                </c:pt>
                <c:pt idx="138">
                  <c:v>43008</c:v>
                </c:pt>
                <c:pt idx="139">
                  <c:v>43039</c:v>
                </c:pt>
                <c:pt idx="140">
                  <c:v>43069</c:v>
                </c:pt>
                <c:pt idx="141">
                  <c:v>43100</c:v>
                </c:pt>
                <c:pt idx="142">
                  <c:v>43131</c:v>
                </c:pt>
                <c:pt idx="143">
                  <c:v>43159</c:v>
                </c:pt>
                <c:pt idx="144">
                  <c:v>43190</c:v>
                </c:pt>
                <c:pt idx="145">
                  <c:v>43220</c:v>
                </c:pt>
                <c:pt idx="146">
                  <c:v>43251</c:v>
                </c:pt>
                <c:pt idx="147">
                  <c:v>43281</c:v>
                </c:pt>
                <c:pt idx="148">
                  <c:v>43312</c:v>
                </c:pt>
                <c:pt idx="149">
                  <c:v>43343</c:v>
                </c:pt>
                <c:pt idx="150">
                  <c:v>43373</c:v>
                </c:pt>
                <c:pt idx="151">
                  <c:v>43404</c:v>
                </c:pt>
              </c:numCache>
            </c:numRef>
          </c:cat>
          <c:val>
            <c:numRef>
              <c:f>'Grossing Up'!$B$5:$B$156</c:f>
              <c:numCache>
                <c:formatCode>#,##0.0</c:formatCode>
                <c:ptCount val="152"/>
                <c:pt idx="0">
                  <c:v>769.47217899999998</c:v>
                </c:pt>
                <c:pt idx="1">
                  <c:v>770.90049199999999</c:v>
                </c:pt>
                <c:pt idx="2">
                  <c:v>739.80389500000001</c:v>
                </c:pt>
                <c:pt idx="3">
                  <c:v>751.52130899999997</c:v>
                </c:pt>
                <c:pt idx="4">
                  <c:v>753.54584399999999</c:v>
                </c:pt>
                <c:pt idx="5">
                  <c:v>759.05184099999997</c:v>
                </c:pt>
                <c:pt idx="6">
                  <c:v>769.69484599999998</c:v>
                </c:pt>
                <c:pt idx="7">
                  <c:v>786.95106299999998</c:v>
                </c:pt>
                <c:pt idx="8">
                  <c:v>785.89741000000004</c:v>
                </c:pt>
                <c:pt idx="9">
                  <c:v>797.989552</c:v>
                </c:pt>
                <c:pt idx="10">
                  <c:v>797.15057899999999</c:v>
                </c:pt>
                <c:pt idx="11">
                  <c:v>798.61517100000003</c:v>
                </c:pt>
                <c:pt idx="12">
                  <c:v>838.43999427367919</c:v>
                </c:pt>
                <c:pt idx="13">
                  <c:v>852.05341063326762</c:v>
                </c:pt>
                <c:pt idx="14">
                  <c:v>868.7631232684688</c:v>
                </c:pt>
                <c:pt idx="15">
                  <c:v>858.798112219975</c:v>
                </c:pt>
                <c:pt idx="16">
                  <c:v>845.51002030259383</c:v>
                </c:pt>
                <c:pt idx="17">
                  <c:v>849.52236549543363</c:v>
                </c:pt>
                <c:pt idx="18">
                  <c:v>866.43036486756148</c:v>
                </c:pt>
                <c:pt idx="19">
                  <c:v>885.29404892967023</c:v>
                </c:pt>
                <c:pt idx="20">
                  <c:v>862.27741071106777</c:v>
                </c:pt>
                <c:pt idx="21">
                  <c:v>873.34798163448636</c:v>
                </c:pt>
                <c:pt idx="22">
                  <c:v>827.96261669952878</c:v>
                </c:pt>
                <c:pt idx="23">
                  <c:v>830.50746681473618</c:v>
                </c:pt>
                <c:pt idx="24">
                  <c:v>834.65755456700003</c:v>
                </c:pt>
                <c:pt idx="25">
                  <c:v>856.44188697599998</c:v>
                </c:pt>
                <c:pt idx="26">
                  <c:v>855.96354159999999</c:v>
                </c:pt>
                <c:pt idx="27">
                  <c:v>816.39060415300003</c:v>
                </c:pt>
                <c:pt idx="28">
                  <c:v>811.31759941500002</c:v>
                </c:pt>
                <c:pt idx="29">
                  <c:v>840.17033292799999</c:v>
                </c:pt>
                <c:pt idx="30">
                  <c:v>805.69614229800004</c:v>
                </c:pt>
                <c:pt idx="31">
                  <c:v>743.56030994399998</c:v>
                </c:pt>
                <c:pt idx="32">
                  <c:v>749.49356614199996</c:v>
                </c:pt>
                <c:pt idx="33">
                  <c:v>789.178282599</c:v>
                </c:pt>
                <c:pt idx="34">
                  <c:v>744.60810304999995</c:v>
                </c:pt>
                <c:pt idx="35">
                  <c:v>723.10039947400003</c:v>
                </c:pt>
                <c:pt idx="36">
                  <c:v>772.71413166031994</c:v>
                </c:pt>
                <c:pt idx="37">
                  <c:v>795.32810061511998</c:v>
                </c:pt>
                <c:pt idx="38">
                  <c:v>800.82645655331009</c:v>
                </c:pt>
                <c:pt idx="39">
                  <c:v>794.14681364393994</c:v>
                </c:pt>
                <c:pt idx="40">
                  <c:v>819.75693978688003</c:v>
                </c:pt>
                <c:pt idx="41">
                  <c:v>856.42413977929004</c:v>
                </c:pt>
                <c:pt idx="42">
                  <c:v>880.18245681190001</c:v>
                </c:pt>
                <c:pt idx="43">
                  <c:v>865.14491406588002</c:v>
                </c:pt>
                <c:pt idx="44">
                  <c:v>884.68162811473996</c:v>
                </c:pt>
                <c:pt idx="45">
                  <c:v>892.18030208808</c:v>
                </c:pt>
                <c:pt idx="46">
                  <c:v>880.28024582880005</c:v>
                </c:pt>
                <c:pt idx="47">
                  <c:v>901.12928975654006</c:v>
                </c:pt>
                <c:pt idx="48" formatCode="0.0">
                  <c:v>926.21726805778007</c:v>
                </c:pt>
                <c:pt idx="49" formatCode="0.0">
                  <c:v>924.97562639918999</c:v>
                </c:pt>
                <c:pt idx="50">
                  <c:v>908.87550408177003</c:v>
                </c:pt>
                <c:pt idx="51">
                  <c:v>892.74465406233992</c:v>
                </c:pt>
                <c:pt idx="52">
                  <c:v>911.72565923246998</c:v>
                </c:pt>
                <c:pt idx="53">
                  <c:v>924.38074778827001</c:v>
                </c:pt>
                <c:pt idx="54">
                  <c:v>951.7460840788101</c:v>
                </c:pt>
                <c:pt idx="55">
                  <c:v>957.08423622970997</c:v>
                </c:pt>
                <c:pt idx="56" formatCode="0.0">
                  <c:v>951.08727452767005</c:v>
                </c:pt>
                <c:pt idx="57" formatCode="0.0">
                  <c:v>983.38559950318006</c:v>
                </c:pt>
                <c:pt idx="58" formatCode="0.0">
                  <c:v>973.32814207378999</c:v>
                </c:pt>
                <c:pt idx="59" formatCode="0.0">
                  <c:v>985.97035351808995</c:v>
                </c:pt>
                <c:pt idx="60" formatCode="0.0">
                  <c:v>973.50526817296998</c:v>
                </c:pt>
                <c:pt idx="61" formatCode="0.0">
                  <c:v>987.39094574410001</c:v>
                </c:pt>
                <c:pt idx="62" formatCode="0.0">
                  <c:v>989.32709738362996</c:v>
                </c:pt>
                <c:pt idx="63" formatCode="0.0">
                  <c:v>988.83928723621</c:v>
                </c:pt>
                <c:pt idx="64" formatCode="0.0">
                  <c:v>988.98354376312</c:v>
                </c:pt>
                <c:pt idx="65" formatCode="0.0">
                  <c:v>966.5967947603001</c:v>
                </c:pt>
                <c:pt idx="66" formatCode="0.0">
                  <c:v>960.38483955837</c:v>
                </c:pt>
                <c:pt idx="67" formatCode="0.0">
                  <c:v>993.44002829778003</c:v>
                </c:pt>
                <c:pt idx="68" formatCode="0.0">
                  <c:v>1001.35671013439</c:v>
                </c:pt>
                <c:pt idx="69" formatCode="0.0">
                  <c:v>1013.13720179238</c:v>
                </c:pt>
                <c:pt idx="70" formatCode="0.0">
                  <c:v>1031.24971486096</c:v>
                </c:pt>
                <c:pt idx="71" formatCode="0.0">
                  <c:v>1041.28254804935</c:v>
                </c:pt>
                <c:pt idx="72" formatCode="0.0">
                  <c:v>1026.8117331347319</c:v>
                </c:pt>
                <c:pt idx="73" formatCode="0.0">
                  <c:v>1022.0625435135793</c:v>
                </c:pt>
                <c:pt idx="74" formatCode="0.0">
                  <c:v>1024.5274521518506</c:v>
                </c:pt>
                <c:pt idx="75" formatCode="0.0">
                  <c:v>1032.5589201404275</c:v>
                </c:pt>
                <c:pt idx="76" formatCode="0.0">
                  <c:v>1048.9113413438872</c:v>
                </c:pt>
                <c:pt idx="77" formatCode="0.0">
                  <c:v>1053.1118316895925</c:v>
                </c:pt>
                <c:pt idx="78" formatCode="0.0">
                  <c:v>1055.5175900525635</c:v>
                </c:pt>
                <c:pt idx="79" formatCode="0.0">
                  <c:v>1052.4882346346001</c:v>
                </c:pt>
                <c:pt idx="80" formatCode="0.0">
                  <c:v>1063.7771735865301</c:v>
                </c:pt>
                <c:pt idx="81" formatCode="0.0">
                  <c:v>1065.5918528130501</c:v>
                </c:pt>
                <c:pt idx="82" formatCode="0.0">
                  <c:v>1084.3153462841701</c:v>
                </c:pt>
                <c:pt idx="83" formatCode="0.0">
                  <c:v>1104.557118207</c:v>
                </c:pt>
                <c:pt idx="84" formatCode="0.0">
                  <c:v>1118.4909098829701</c:v>
                </c:pt>
                <c:pt idx="85" formatCode="0.0">
                  <c:v>1127.4489473220301</c:v>
                </c:pt>
                <c:pt idx="86" formatCode="0.0">
                  <c:v>1126.25283625669</c:v>
                </c:pt>
                <c:pt idx="87" formatCode="0.0">
                  <c:v>1097.97761847319</c:v>
                </c:pt>
                <c:pt idx="88" formatCode="0.0">
                  <c:v>1126.1166135517501</c:v>
                </c:pt>
                <c:pt idx="89" formatCode="0.0">
                  <c:v>1105.89845658019</c:v>
                </c:pt>
                <c:pt idx="90" formatCode="0.0">
                  <c:v>1114.0003547469198</c:v>
                </c:pt>
                <c:pt idx="91" formatCode="0.0">
                  <c:v>1139.11480480623</c:v>
                </c:pt>
                <c:pt idx="92" formatCode="0.0">
                  <c:v>1132.8479254004098</c:v>
                </c:pt>
                <c:pt idx="93" formatCode="0.0">
                  <c:v>1132.96983247407</c:v>
                </c:pt>
                <c:pt idx="94" formatCode="0.0">
                  <c:v>1130.4000000000001</c:v>
                </c:pt>
                <c:pt idx="95" formatCode="0.0">
                  <c:v>1148.6129865380901</c:v>
                </c:pt>
                <c:pt idx="96" formatCode="0.0">
                  <c:v>1137.4807983432399</c:v>
                </c:pt>
                <c:pt idx="97" formatCode="0.0">
                  <c:v>1143.2881046941002</c:v>
                </c:pt>
                <c:pt idx="98" formatCode="0.0">
                  <c:v>1159.09285477869</c:v>
                </c:pt>
                <c:pt idx="99" formatCode="0.0">
                  <c:v>1155.6801645451799</c:v>
                </c:pt>
                <c:pt idx="100" formatCode="0.0">
                  <c:v>1161.3059458754599</c:v>
                </c:pt>
                <c:pt idx="101" formatCode="0.0">
                  <c:v>1195.4634418938799</c:v>
                </c:pt>
                <c:pt idx="102" formatCode="0.0">
                  <c:v>1185.9864549275101</c:v>
                </c:pt>
                <c:pt idx="103" formatCode="0.0">
                  <c:v>1198.5168544089699</c:v>
                </c:pt>
                <c:pt idx="104" formatCode="0.0">
                  <c:v>1232.86660006336</c:v>
                </c:pt>
                <c:pt idx="105" formatCode="0.0">
                  <c:v>1236.5598090153001</c:v>
                </c:pt>
                <c:pt idx="106" formatCode="0.0">
                  <c:v>1273.7585595830301</c:v>
                </c:pt>
                <c:pt idx="107" formatCode="0.0">
                  <c:v>1263.38769631796</c:v>
                </c:pt>
                <c:pt idx="108" formatCode="0.0">
                  <c:v>1298.2851589795901</c:v>
                </c:pt>
                <c:pt idx="109" formatCode="0.0">
                  <c:v>1286.7466243762437</c:v>
                </c:pt>
                <c:pt idx="110" formatCode="0.0">
                  <c:v>1294.5282233256057</c:v>
                </c:pt>
                <c:pt idx="111" formatCode="0.0">
                  <c:v>1259.4541638063295</c:v>
                </c:pt>
                <c:pt idx="112" formatCode="0.0">
                  <c:v>1278.4096471504236</c:v>
                </c:pt>
                <c:pt idx="113" formatCode="0.0">
                  <c:v>1256.368766957813</c:v>
                </c:pt>
                <c:pt idx="114" formatCode="0.0">
                  <c:v>1253.9179374695093</c:v>
                </c:pt>
                <c:pt idx="115" formatCode="0.0">
                  <c:v>1269.9312215778443</c:v>
                </c:pt>
                <c:pt idx="116" formatCode="0.0">
                  <c:v>1281.7441230539641</c:v>
                </c:pt>
                <c:pt idx="117" formatCode="0.0">
                  <c:v>1275.2195446673156</c:v>
                </c:pt>
                <c:pt idx="118" formatCode="0.0">
                  <c:v>1286.7613443172663</c:v>
                </c:pt>
                <c:pt idx="119" formatCode="0.0">
                  <c:v>1301.0494908428636</c:v>
                </c:pt>
                <c:pt idx="120" formatCode="0.0">
                  <c:v>1341.4164825968301</c:v>
                </c:pt>
                <c:pt idx="121" formatCode="0.0">
                  <c:v>1333.117420629261</c:v>
                </c:pt>
                <c:pt idx="122" formatCode="0.0">
                  <c:v>1350.0969667197082</c:v>
                </c:pt>
                <c:pt idx="123" formatCode="0.0">
                  <c:v>1420.3065440244804</c:v>
                </c:pt>
                <c:pt idx="124" formatCode="0.0">
                  <c:v>1458.3758914962898</c:v>
                </c:pt>
                <c:pt idx="125" formatCode="0.0">
                  <c:v>1486.3345169279423</c:v>
                </c:pt>
                <c:pt idx="126" formatCode="0.0">
                  <c:v>1474.6036505463635</c:v>
                </c:pt>
                <c:pt idx="127" formatCode="0.0">
                  <c:v>1459.4217871526753</c:v>
                </c:pt>
                <c:pt idx="128" formatCode="0.0">
                  <c:v>1443.1276975054307</c:v>
                </c:pt>
                <c:pt idx="129" formatCode="0.0">
                  <c:v>1476.4398099848024</c:v>
                </c:pt>
                <c:pt idx="130" formatCode="0.0">
                  <c:v>1467.1565604773734</c:v>
                </c:pt>
                <c:pt idx="131" formatCode="0.0">
                  <c:v>1511.0852239700043</c:v>
                </c:pt>
                <c:pt idx="132" formatCode="0.0">
                  <c:v>1541.0833278113957</c:v>
                </c:pt>
                <c:pt idx="133" formatCode="0.0">
                  <c:v>1536.96293585169</c:v>
                </c:pt>
                <c:pt idx="134" formatCode="0.0">
                  <c:v>1556.04419459577</c:v>
                </c:pt>
                <c:pt idx="135" formatCode="0.0">
                  <c:v>1535.71106529034</c:v>
                </c:pt>
                <c:pt idx="136" formatCode="0.0">
                  <c:v>1545.8147932263898</c:v>
                </c:pt>
                <c:pt idx="137" formatCode="0.0">
                  <c:v>1575.28500487151</c:v>
                </c:pt>
                <c:pt idx="138" formatCode="0.0">
                  <c:v>1544.1763854241201</c:v>
                </c:pt>
                <c:pt idx="139" formatCode="0.0">
                  <c:v>1562.2488272261298</c:v>
                </c:pt>
                <c:pt idx="140" formatCode="0.0">
                  <c:v>1563.48310487457</c:v>
                </c:pt>
                <c:pt idx="141" formatCode="0.0">
                  <c:v>1589.5262564459999</c:v>
                </c:pt>
                <c:pt idx="142" formatCode="0.0">
                  <c:v>1575.5077191258401</c:v>
                </c:pt>
                <c:pt idx="143" formatCode="0.0">
                  <c:v>1567.4995801636499</c:v>
                </c:pt>
                <c:pt idx="144" formatCode="0.0">
                  <c:v>1573.3108404582067</c:v>
                </c:pt>
                <c:pt idx="145" formatCode="0.0">
                  <c:v>1580.37142375547</c:v>
                </c:pt>
                <c:pt idx="146" formatCode="0.0">
                  <c:v>1613.3954925082701</c:v>
                </c:pt>
                <c:pt idx="147" formatCode="0.0">
                  <c:v>1608.5909261498</c:v>
                </c:pt>
                <c:pt idx="148" formatCode="0.0">
                  <c:v>1619.6070938433302</c:v>
                </c:pt>
                <c:pt idx="149" formatCode="0.0">
                  <c:v>1624.1381566590401</c:v>
                </c:pt>
                <c:pt idx="150" formatCode="0.0">
                  <c:v>1610.36320028573</c:v>
                </c:pt>
                <c:pt idx="151" formatCode="0.0">
                  <c:v>1588.40081429468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AE5-0D42-B091-83960BE87B65}"/>
            </c:ext>
          </c:extLst>
        </c:ser>
        <c:ser>
          <c:idx val="3"/>
          <c:order val="3"/>
          <c:tx>
            <c:v>Liabilities2</c:v>
          </c:tx>
          <c:spPr>
            <a:ln w="28575" cap="rnd">
              <a:solidFill>
                <a:srgbClr val="6A2D91"/>
              </a:solidFill>
              <a:round/>
            </a:ln>
            <a:effectLst/>
          </c:spPr>
          <c:marker>
            <c:symbol val="none"/>
          </c:marker>
          <c:cat>
            <c:numRef>
              <c:f>'Grossing Up'!$A$5:$A$156</c:f>
              <c:numCache>
                <c:formatCode>mmm\-yy</c:formatCode>
                <c:ptCount val="152"/>
                <c:pt idx="0">
                  <c:v>38807</c:v>
                </c:pt>
                <c:pt idx="1">
                  <c:v>38837</c:v>
                </c:pt>
                <c:pt idx="2">
                  <c:v>38868</c:v>
                </c:pt>
                <c:pt idx="3">
                  <c:v>38898</c:v>
                </c:pt>
                <c:pt idx="4">
                  <c:v>38929</c:v>
                </c:pt>
                <c:pt idx="5">
                  <c:v>38960</c:v>
                </c:pt>
                <c:pt idx="6">
                  <c:v>38990</c:v>
                </c:pt>
                <c:pt idx="7">
                  <c:v>39021</c:v>
                </c:pt>
                <c:pt idx="8">
                  <c:v>39051</c:v>
                </c:pt>
                <c:pt idx="9">
                  <c:v>39082</c:v>
                </c:pt>
                <c:pt idx="10">
                  <c:v>39113</c:v>
                </c:pt>
                <c:pt idx="11">
                  <c:v>39141</c:v>
                </c:pt>
                <c:pt idx="12">
                  <c:v>39172</c:v>
                </c:pt>
                <c:pt idx="13">
                  <c:v>39202</c:v>
                </c:pt>
                <c:pt idx="14">
                  <c:v>39233</c:v>
                </c:pt>
                <c:pt idx="15">
                  <c:v>39263</c:v>
                </c:pt>
                <c:pt idx="16">
                  <c:v>39294</c:v>
                </c:pt>
                <c:pt idx="17">
                  <c:v>39325</c:v>
                </c:pt>
                <c:pt idx="18">
                  <c:v>39355</c:v>
                </c:pt>
                <c:pt idx="19">
                  <c:v>39386</c:v>
                </c:pt>
                <c:pt idx="20">
                  <c:v>39416</c:v>
                </c:pt>
                <c:pt idx="21">
                  <c:v>39447</c:v>
                </c:pt>
                <c:pt idx="22">
                  <c:v>39478</c:v>
                </c:pt>
                <c:pt idx="23">
                  <c:v>39507</c:v>
                </c:pt>
                <c:pt idx="24">
                  <c:v>39538</c:v>
                </c:pt>
                <c:pt idx="25">
                  <c:v>39568</c:v>
                </c:pt>
                <c:pt idx="26">
                  <c:v>39599</c:v>
                </c:pt>
                <c:pt idx="27">
                  <c:v>39629</c:v>
                </c:pt>
                <c:pt idx="28">
                  <c:v>39660</c:v>
                </c:pt>
                <c:pt idx="29">
                  <c:v>39691</c:v>
                </c:pt>
                <c:pt idx="30">
                  <c:v>39721</c:v>
                </c:pt>
                <c:pt idx="31">
                  <c:v>39752</c:v>
                </c:pt>
                <c:pt idx="32">
                  <c:v>39782</c:v>
                </c:pt>
                <c:pt idx="33">
                  <c:v>39813</c:v>
                </c:pt>
                <c:pt idx="34">
                  <c:v>39844</c:v>
                </c:pt>
                <c:pt idx="35">
                  <c:v>39872</c:v>
                </c:pt>
                <c:pt idx="36">
                  <c:v>39903</c:v>
                </c:pt>
                <c:pt idx="37">
                  <c:v>39933</c:v>
                </c:pt>
                <c:pt idx="38">
                  <c:v>39964</c:v>
                </c:pt>
                <c:pt idx="39">
                  <c:v>39994</c:v>
                </c:pt>
                <c:pt idx="40">
                  <c:v>40025</c:v>
                </c:pt>
                <c:pt idx="41">
                  <c:v>40056</c:v>
                </c:pt>
                <c:pt idx="42">
                  <c:v>40086</c:v>
                </c:pt>
                <c:pt idx="43">
                  <c:v>40117</c:v>
                </c:pt>
                <c:pt idx="44">
                  <c:v>40147</c:v>
                </c:pt>
                <c:pt idx="45">
                  <c:v>40178</c:v>
                </c:pt>
                <c:pt idx="46">
                  <c:v>40209</c:v>
                </c:pt>
                <c:pt idx="47">
                  <c:v>40237</c:v>
                </c:pt>
                <c:pt idx="48">
                  <c:v>40268</c:v>
                </c:pt>
                <c:pt idx="49">
                  <c:v>40298</c:v>
                </c:pt>
                <c:pt idx="50">
                  <c:v>40329</c:v>
                </c:pt>
                <c:pt idx="51">
                  <c:v>40359</c:v>
                </c:pt>
                <c:pt idx="52">
                  <c:v>40390</c:v>
                </c:pt>
                <c:pt idx="53">
                  <c:v>40421</c:v>
                </c:pt>
                <c:pt idx="54">
                  <c:v>40451</c:v>
                </c:pt>
                <c:pt idx="55">
                  <c:v>40482</c:v>
                </c:pt>
                <c:pt idx="56">
                  <c:v>40512</c:v>
                </c:pt>
                <c:pt idx="57">
                  <c:v>40543</c:v>
                </c:pt>
                <c:pt idx="58">
                  <c:v>40574</c:v>
                </c:pt>
                <c:pt idx="59">
                  <c:v>40602</c:v>
                </c:pt>
                <c:pt idx="60">
                  <c:v>40633</c:v>
                </c:pt>
                <c:pt idx="61">
                  <c:v>40663</c:v>
                </c:pt>
                <c:pt idx="62">
                  <c:v>40694</c:v>
                </c:pt>
                <c:pt idx="63">
                  <c:v>40724</c:v>
                </c:pt>
                <c:pt idx="64">
                  <c:v>40755</c:v>
                </c:pt>
                <c:pt idx="65">
                  <c:v>40786</c:v>
                </c:pt>
                <c:pt idx="66">
                  <c:v>40816</c:v>
                </c:pt>
                <c:pt idx="67">
                  <c:v>40847</c:v>
                </c:pt>
                <c:pt idx="68">
                  <c:v>40877</c:v>
                </c:pt>
                <c:pt idx="69">
                  <c:v>40908</c:v>
                </c:pt>
                <c:pt idx="70">
                  <c:v>40939</c:v>
                </c:pt>
                <c:pt idx="71">
                  <c:v>40968</c:v>
                </c:pt>
                <c:pt idx="72">
                  <c:v>40999</c:v>
                </c:pt>
                <c:pt idx="73">
                  <c:v>41029</c:v>
                </c:pt>
                <c:pt idx="74">
                  <c:v>41060</c:v>
                </c:pt>
                <c:pt idx="75">
                  <c:v>41090</c:v>
                </c:pt>
                <c:pt idx="76">
                  <c:v>41121</c:v>
                </c:pt>
                <c:pt idx="77">
                  <c:v>41152</c:v>
                </c:pt>
                <c:pt idx="78">
                  <c:v>41182</c:v>
                </c:pt>
                <c:pt idx="79">
                  <c:v>41213</c:v>
                </c:pt>
                <c:pt idx="80">
                  <c:v>41243</c:v>
                </c:pt>
                <c:pt idx="81">
                  <c:v>41274</c:v>
                </c:pt>
                <c:pt idx="82">
                  <c:v>41305</c:v>
                </c:pt>
                <c:pt idx="83">
                  <c:v>41333</c:v>
                </c:pt>
                <c:pt idx="84">
                  <c:v>41364</c:v>
                </c:pt>
                <c:pt idx="85">
                  <c:v>41394</c:v>
                </c:pt>
                <c:pt idx="86">
                  <c:v>41425</c:v>
                </c:pt>
                <c:pt idx="87">
                  <c:v>41455</c:v>
                </c:pt>
                <c:pt idx="88">
                  <c:v>41486</c:v>
                </c:pt>
                <c:pt idx="89">
                  <c:v>41517</c:v>
                </c:pt>
                <c:pt idx="90">
                  <c:v>41547</c:v>
                </c:pt>
                <c:pt idx="91">
                  <c:v>41578</c:v>
                </c:pt>
                <c:pt idx="92">
                  <c:v>41608</c:v>
                </c:pt>
                <c:pt idx="93">
                  <c:v>41639</c:v>
                </c:pt>
                <c:pt idx="94">
                  <c:v>41670</c:v>
                </c:pt>
                <c:pt idx="95">
                  <c:v>41698</c:v>
                </c:pt>
                <c:pt idx="96">
                  <c:v>41729</c:v>
                </c:pt>
                <c:pt idx="97">
                  <c:v>41759</c:v>
                </c:pt>
                <c:pt idx="98">
                  <c:v>41790</c:v>
                </c:pt>
                <c:pt idx="99">
                  <c:v>41820</c:v>
                </c:pt>
                <c:pt idx="100">
                  <c:v>41851</c:v>
                </c:pt>
                <c:pt idx="101">
                  <c:v>41882</c:v>
                </c:pt>
                <c:pt idx="102">
                  <c:v>41912</c:v>
                </c:pt>
                <c:pt idx="103">
                  <c:v>41943</c:v>
                </c:pt>
                <c:pt idx="104">
                  <c:v>41973</c:v>
                </c:pt>
                <c:pt idx="105">
                  <c:v>42004</c:v>
                </c:pt>
                <c:pt idx="106">
                  <c:v>42035</c:v>
                </c:pt>
                <c:pt idx="107">
                  <c:v>42063</c:v>
                </c:pt>
                <c:pt idx="108">
                  <c:v>42094</c:v>
                </c:pt>
                <c:pt idx="109">
                  <c:v>42124</c:v>
                </c:pt>
                <c:pt idx="110">
                  <c:v>42155</c:v>
                </c:pt>
                <c:pt idx="111">
                  <c:v>42185</c:v>
                </c:pt>
                <c:pt idx="112">
                  <c:v>42216</c:v>
                </c:pt>
                <c:pt idx="113">
                  <c:v>42247</c:v>
                </c:pt>
                <c:pt idx="114">
                  <c:v>42277</c:v>
                </c:pt>
                <c:pt idx="115">
                  <c:v>42308</c:v>
                </c:pt>
                <c:pt idx="116">
                  <c:v>42338</c:v>
                </c:pt>
                <c:pt idx="117">
                  <c:v>42369</c:v>
                </c:pt>
                <c:pt idx="118">
                  <c:v>42400</c:v>
                </c:pt>
                <c:pt idx="119">
                  <c:v>42429</c:v>
                </c:pt>
                <c:pt idx="120">
                  <c:v>42460</c:v>
                </c:pt>
                <c:pt idx="121">
                  <c:v>42490</c:v>
                </c:pt>
                <c:pt idx="122">
                  <c:v>42521</c:v>
                </c:pt>
                <c:pt idx="123">
                  <c:v>42551</c:v>
                </c:pt>
                <c:pt idx="124">
                  <c:v>42582</c:v>
                </c:pt>
                <c:pt idx="125">
                  <c:v>42613</c:v>
                </c:pt>
                <c:pt idx="126">
                  <c:v>42643</c:v>
                </c:pt>
                <c:pt idx="127">
                  <c:v>42674</c:v>
                </c:pt>
                <c:pt idx="128">
                  <c:v>42704</c:v>
                </c:pt>
                <c:pt idx="129">
                  <c:v>42735</c:v>
                </c:pt>
                <c:pt idx="130">
                  <c:v>42766</c:v>
                </c:pt>
                <c:pt idx="131">
                  <c:v>42794</c:v>
                </c:pt>
                <c:pt idx="132">
                  <c:v>42825</c:v>
                </c:pt>
                <c:pt idx="133">
                  <c:v>42855</c:v>
                </c:pt>
                <c:pt idx="134">
                  <c:v>42886</c:v>
                </c:pt>
                <c:pt idx="135">
                  <c:v>42916</c:v>
                </c:pt>
                <c:pt idx="136">
                  <c:v>42947</c:v>
                </c:pt>
                <c:pt idx="137">
                  <c:v>42978</c:v>
                </c:pt>
                <c:pt idx="138">
                  <c:v>43008</c:v>
                </c:pt>
                <c:pt idx="139">
                  <c:v>43039</c:v>
                </c:pt>
                <c:pt idx="140">
                  <c:v>43069</c:v>
                </c:pt>
                <c:pt idx="141">
                  <c:v>43100</c:v>
                </c:pt>
                <c:pt idx="142">
                  <c:v>43131</c:v>
                </c:pt>
                <c:pt idx="143">
                  <c:v>43159</c:v>
                </c:pt>
                <c:pt idx="144">
                  <c:v>43190</c:v>
                </c:pt>
                <c:pt idx="145">
                  <c:v>43220</c:v>
                </c:pt>
                <c:pt idx="146">
                  <c:v>43251</c:v>
                </c:pt>
                <c:pt idx="147">
                  <c:v>43281</c:v>
                </c:pt>
                <c:pt idx="148">
                  <c:v>43312</c:v>
                </c:pt>
                <c:pt idx="149">
                  <c:v>43343</c:v>
                </c:pt>
                <c:pt idx="150">
                  <c:v>43373</c:v>
                </c:pt>
                <c:pt idx="151">
                  <c:v>43404</c:v>
                </c:pt>
              </c:numCache>
            </c:numRef>
          </c:cat>
          <c:val>
            <c:numRef>
              <c:f>'Grossing Up'!$C$5:$C$156</c:f>
              <c:numCache>
                <c:formatCode>#,##0.0</c:formatCode>
                <c:ptCount val="152"/>
                <c:pt idx="0">
                  <c:v>792.18744400000003</c:v>
                </c:pt>
                <c:pt idx="1">
                  <c:v>762.55135800000005</c:v>
                </c:pt>
                <c:pt idx="2">
                  <c:v>768.83277199999998</c:v>
                </c:pt>
                <c:pt idx="3">
                  <c:v>759.13921100000005</c:v>
                </c:pt>
                <c:pt idx="4">
                  <c:v>784.65157599999998</c:v>
                </c:pt>
                <c:pt idx="5">
                  <c:v>800.41689499999995</c:v>
                </c:pt>
                <c:pt idx="6">
                  <c:v>800.77637600000003</c:v>
                </c:pt>
                <c:pt idx="7">
                  <c:v>815.35717299999999</c:v>
                </c:pt>
                <c:pt idx="8">
                  <c:v>815.96694300000001</c:v>
                </c:pt>
                <c:pt idx="9">
                  <c:v>789.56798100000003</c:v>
                </c:pt>
                <c:pt idx="10">
                  <c:v>765.22426900000005</c:v>
                </c:pt>
                <c:pt idx="11">
                  <c:v>795.46191599999997</c:v>
                </c:pt>
                <c:pt idx="12">
                  <c:v>770.6397551335865</c:v>
                </c:pt>
                <c:pt idx="13">
                  <c:v>763.73352727666736</c:v>
                </c:pt>
                <c:pt idx="14">
                  <c:v>742.68070503282297</c:v>
                </c:pt>
                <c:pt idx="15">
                  <c:v>728.36071346419533</c:v>
                </c:pt>
                <c:pt idx="16">
                  <c:v>762.22260124956438</c:v>
                </c:pt>
                <c:pt idx="17">
                  <c:v>790.4437083504763</c:v>
                </c:pt>
                <c:pt idx="18">
                  <c:v>791.33240735062896</c:v>
                </c:pt>
                <c:pt idx="19">
                  <c:v>801.21952573263002</c:v>
                </c:pt>
                <c:pt idx="20">
                  <c:v>836.19870297446016</c:v>
                </c:pt>
                <c:pt idx="21">
                  <c:v>861.62306283262365</c:v>
                </c:pt>
                <c:pt idx="22">
                  <c:v>876.74892553475161</c:v>
                </c:pt>
                <c:pt idx="23">
                  <c:v>897.59063453609588</c:v>
                </c:pt>
                <c:pt idx="24">
                  <c:v>857.52244612599998</c:v>
                </c:pt>
                <c:pt idx="25">
                  <c:v>829.33032543599995</c:v>
                </c:pt>
                <c:pt idx="26">
                  <c:v>804.95255137300001</c:v>
                </c:pt>
                <c:pt idx="27">
                  <c:v>803.35917347600002</c:v>
                </c:pt>
                <c:pt idx="28">
                  <c:v>830.12635482099995</c:v>
                </c:pt>
                <c:pt idx="29">
                  <c:v>879.45830173100001</c:v>
                </c:pt>
                <c:pt idx="30">
                  <c:v>857.92046539099999</c:v>
                </c:pt>
                <c:pt idx="31">
                  <c:v>821.16348704799998</c:v>
                </c:pt>
                <c:pt idx="32">
                  <c:v>873.43718582999998</c:v>
                </c:pt>
                <c:pt idx="33">
                  <c:v>979.82025338100004</c:v>
                </c:pt>
                <c:pt idx="34">
                  <c:v>928.22954814499997</c:v>
                </c:pt>
                <c:pt idx="35">
                  <c:v>927.76539232000005</c:v>
                </c:pt>
                <c:pt idx="36">
                  <c:v>964.8669789942071</c:v>
                </c:pt>
                <c:pt idx="37">
                  <c:v>934.79058776356885</c:v>
                </c:pt>
                <c:pt idx="38">
                  <c:v>931.06626221356362</c:v>
                </c:pt>
                <c:pt idx="39">
                  <c:v>943.39430105111842</c:v>
                </c:pt>
                <c:pt idx="40">
                  <c:v>928.50209513023026</c:v>
                </c:pt>
                <c:pt idx="41">
                  <c:v>981.2485619613584</c:v>
                </c:pt>
                <c:pt idx="42">
                  <c:v>978.94302538490876</c:v>
                </c:pt>
                <c:pt idx="43">
                  <c:v>909.12547979493456</c:v>
                </c:pt>
                <c:pt idx="44">
                  <c:v>922.37399306367831</c:v>
                </c:pt>
                <c:pt idx="45">
                  <c:v>872.2497393359231</c:v>
                </c:pt>
                <c:pt idx="46">
                  <c:v>879.35491953879239</c:v>
                </c:pt>
                <c:pt idx="47">
                  <c:v>863.97565798981361</c:v>
                </c:pt>
                <c:pt idx="48" formatCode="0.0">
                  <c:v>887.91108016694</c:v>
                </c:pt>
                <c:pt idx="49" formatCode="0.0">
                  <c:v>889.40266441806114</c:v>
                </c:pt>
                <c:pt idx="50">
                  <c:v>913.26502372983157</c:v>
                </c:pt>
                <c:pt idx="51">
                  <c:v>931.21174749004729</c:v>
                </c:pt>
                <c:pt idx="52">
                  <c:v>922.21464450452879</c:v>
                </c:pt>
                <c:pt idx="53">
                  <c:v>998.18548016813838</c:v>
                </c:pt>
                <c:pt idx="54">
                  <c:v>991.9188299549395</c:v>
                </c:pt>
                <c:pt idx="55">
                  <c:v>962.17778108355697</c:v>
                </c:pt>
                <c:pt idx="56">
                  <c:v>952.10445759714946</c:v>
                </c:pt>
                <c:pt idx="57">
                  <c:v>961.70999053033518</c:v>
                </c:pt>
                <c:pt idx="58">
                  <c:v>927.17919382279081</c:v>
                </c:pt>
                <c:pt idx="59">
                  <c:v>937.52518489245483</c:v>
                </c:pt>
                <c:pt idx="60">
                  <c:v>936.6</c:v>
                </c:pt>
                <c:pt idx="61">
                  <c:v>995.62386143667766</c:v>
                </c:pt>
                <c:pt idx="62">
                  <c:v>1013.8188186663268</c:v>
                </c:pt>
                <c:pt idx="63">
                  <c:v>1006.561380371512</c:v>
                </c:pt>
                <c:pt idx="64">
                  <c:v>1066.9663695489928</c:v>
                </c:pt>
                <c:pt idx="65">
                  <c:v>1092.679994057208</c:v>
                </c:pt>
                <c:pt idx="66">
                  <c:v>1165.8764390210683</c:v>
                </c:pt>
                <c:pt idx="67">
                  <c:v>1165.2032949498423</c:v>
                </c:pt>
                <c:pt idx="68">
                  <c:v>1235.9859392787093</c:v>
                </c:pt>
                <c:pt idx="69">
                  <c:v>1283.9165940065027</c:v>
                </c:pt>
                <c:pt idx="70">
                  <c:v>1296.772814514158</c:v>
                </c:pt>
                <c:pt idx="71">
                  <c:v>1263.4895299791272</c:v>
                </c:pt>
                <c:pt idx="72">
                  <c:v>1231.0484754525157</c:v>
                </c:pt>
                <c:pt idx="73">
                  <c:v>1237.0539511598224</c:v>
                </c:pt>
                <c:pt idx="74">
                  <c:v>1341.519218289159</c:v>
                </c:pt>
                <c:pt idx="75">
                  <c:v>1304.1155984163843</c:v>
                </c:pt>
                <c:pt idx="76">
                  <c:v>1341.5239264347215</c:v>
                </c:pt>
                <c:pt idx="77">
                  <c:v>1343.4598916983521</c:v>
                </c:pt>
                <c:pt idx="78">
                  <c:v>1294.8821090992883</c:v>
                </c:pt>
                <c:pt idx="79">
                  <c:v>1288.2060299331315</c:v>
                </c:pt>
                <c:pt idx="80">
                  <c:v>1315.9630952409252</c:v>
                </c:pt>
                <c:pt idx="81">
                  <c:v>1310.2656042762726</c:v>
                </c:pt>
                <c:pt idx="82">
                  <c:v>1295.4800508425401</c:v>
                </c:pt>
                <c:pt idx="83">
                  <c:v>1306.0812447722199</c:v>
                </c:pt>
                <c:pt idx="84">
                  <c:v>1329.24420640023</c:v>
                </c:pt>
                <c:pt idx="85">
                  <c:v>1358.7919849231798</c:v>
                </c:pt>
                <c:pt idx="86">
                  <c:v>1284.6682117447199</c:v>
                </c:pt>
                <c:pt idx="87">
                  <c:v>1202.87405916889</c:v>
                </c:pt>
                <c:pt idx="88">
                  <c:v>1214.3925670769499</c:v>
                </c:pt>
                <c:pt idx="89">
                  <c:v>1186.2267798926298</c:v>
                </c:pt>
                <c:pt idx="90">
                  <c:v>1199.02947637939</c:v>
                </c:pt>
                <c:pt idx="91">
                  <c:v>1214.74115443292</c:v>
                </c:pt>
                <c:pt idx="92">
                  <c:v>1192.5367168390901</c:v>
                </c:pt>
                <c:pt idx="93">
                  <c:v>1160.5238396657501</c:v>
                </c:pt>
                <c:pt idx="94">
                  <c:v>1206.8</c:v>
                </c:pt>
                <c:pt idx="95">
                  <c:v>1209.7700773061899</c:v>
                </c:pt>
                <c:pt idx="96">
                  <c:v>1176.77933145271</c:v>
                </c:pt>
                <c:pt idx="97">
                  <c:v>1184.0413950431398</c:v>
                </c:pt>
                <c:pt idx="98">
                  <c:v>1247.5061202866002</c:v>
                </c:pt>
                <c:pt idx="99">
                  <c:v>1232.50625244105</c:v>
                </c:pt>
                <c:pt idx="100" formatCode="0.0">
                  <c:v>1254.4797819923001</c:v>
                </c:pt>
                <c:pt idx="101" formatCode="0.0">
                  <c:v>1347.03288297787</c:v>
                </c:pt>
                <c:pt idx="102" formatCode="0.0">
                  <c:v>1330.2787652401798</c:v>
                </c:pt>
                <c:pt idx="103" formatCode="0.0">
                  <c:v>1363.4556572745801</c:v>
                </c:pt>
                <c:pt idx="104" formatCode="0.0">
                  <c:v>1453.9932063383701</c:v>
                </c:pt>
                <c:pt idx="105" formatCode="0.0">
                  <c:v>1502.8662182518799</c:v>
                </c:pt>
                <c:pt idx="106" formatCode="0.0">
                  <c:v>1641.2172688298701</c:v>
                </c:pt>
                <c:pt idx="107" formatCode="0.0">
                  <c:v>1512.0523787444299</c:v>
                </c:pt>
                <c:pt idx="108" formatCode="0.0">
                  <c:v>1542.5189707562299</c:v>
                </c:pt>
                <c:pt idx="109" formatCode="0.0">
                  <c:v>1489.55639672243</c:v>
                </c:pt>
                <c:pt idx="110" formatCode="0.0">
                  <c:v>1495.3993744126499</c:v>
                </c:pt>
                <c:pt idx="111" formatCode="0.0">
                  <c:v>1441.6298209490501</c:v>
                </c:pt>
                <c:pt idx="112" formatCode="0.0">
                  <c:v>1487.1190753475801</c:v>
                </c:pt>
                <c:pt idx="113" formatCode="0.0">
                  <c:v>1489.6285517127601</c:v>
                </c:pt>
                <c:pt idx="114" formatCode="0.0">
                  <c:v>1513.94224497203</c:v>
                </c:pt>
                <c:pt idx="115" formatCode="0.0">
                  <c:v>1486.69</c:v>
                </c:pt>
                <c:pt idx="116" formatCode="0.0">
                  <c:v>1503.1897474891298</c:v>
                </c:pt>
                <c:pt idx="117" formatCode="0.0">
                  <c:v>1469.8301032786399</c:v>
                </c:pt>
                <c:pt idx="118" formatCode="0.0">
                  <c:v>1563.6081748061499</c:v>
                </c:pt>
                <c:pt idx="119" formatCode="0.0">
                  <c:v>1595.5471096270901</c:v>
                </c:pt>
                <c:pt idx="120" formatCode="0.0">
                  <c:v>1563.1155038132629</c:v>
                </c:pt>
                <c:pt idx="121" formatCode="0.0">
                  <c:v>1521.83834438752</c:v>
                </c:pt>
                <c:pt idx="122" formatCode="0.0">
                  <c:v>1563.66289859878</c:v>
                </c:pt>
                <c:pt idx="123" formatCode="0.0">
                  <c:v>1724.7822190065601</c:v>
                </c:pt>
                <c:pt idx="124" formatCode="0.0">
                  <c:v>1791.82560718269</c:v>
                </c:pt>
                <c:pt idx="125" formatCode="0.0">
                  <c:v>1899.3729797559101</c:v>
                </c:pt>
                <c:pt idx="126" formatCode="0.0">
                  <c:v>1848.1008539760944</c:v>
                </c:pt>
                <c:pt idx="127" formatCode="0.0">
                  <c:v>1735.9367187820735</c:v>
                </c:pt>
                <c:pt idx="128" formatCode="0.0">
                  <c:v>1637.7893586310684</c:v>
                </c:pt>
                <c:pt idx="129" formatCode="0.0">
                  <c:v>1700.3035565166094</c:v>
                </c:pt>
                <c:pt idx="130" formatCode="0.0">
                  <c:v>1663.6219826303559</c:v>
                </c:pt>
                <c:pt idx="131" formatCode="0.0">
                  <c:v>1753.1247460171201</c:v>
                </c:pt>
                <c:pt idx="132" formatCode="0.0">
                  <c:v>1702.8826083926192</c:v>
                </c:pt>
                <c:pt idx="133" formatCode="0.0">
                  <c:v>1716.7866823961001</c:v>
                </c:pt>
                <c:pt idx="134" formatCode="0.0">
                  <c:v>1723.9549207033799</c:v>
                </c:pt>
                <c:pt idx="135" formatCode="0.0">
                  <c:v>1658.53074431607</c:v>
                </c:pt>
                <c:pt idx="136" formatCode="0.0">
                  <c:v>1663.0617219077801</c:v>
                </c:pt>
                <c:pt idx="137" formatCode="0.0">
                  <c:v>1730.88280080907</c:v>
                </c:pt>
                <c:pt idx="138" formatCode="0.0">
                  <c:v>1639.95817418806</c:v>
                </c:pt>
                <c:pt idx="139" formatCode="0.0">
                  <c:v>1649.92812371849</c:v>
                </c:pt>
                <c:pt idx="140" formatCode="0.0">
                  <c:v>1651.11338986182</c:v>
                </c:pt>
                <c:pt idx="141" formatCode="0.0">
                  <c:v>1693.3176257160001</c:v>
                </c:pt>
                <c:pt idx="142" formatCode="0.0">
                  <c:v>1626.47742470104</c:v>
                </c:pt>
                <c:pt idx="143" formatCode="0.0">
                  <c:v>1639.5568610858602</c:v>
                </c:pt>
                <c:pt idx="144" formatCode="0.0">
                  <c:v>1643.7684446540904</c:v>
                </c:pt>
                <c:pt idx="145" formatCode="0.0">
                  <c:v>1620.4831059676499</c:v>
                </c:pt>
                <c:pt idx="146" formatCode="0.0">
                  <c:v>1667.2419889553998</c:v>
                </c:pt>
                <c:pt idx="147" formatCode="0.0">
                  <c:v>1654.3505362168501</c:v>
                </c:pt>
                <c:pt idx="148" formatCode="0.0">
                  <c:v>1645.6809437003201</c:v>
                </c:pt>
                <c:pt idx="149" formatCode="0.0">
                  <c:v>1653.6646670600201</c:v>
                </c:pt>
                <c:pt idx="150" formatCode="0.0">
                  <c:v>1613.74102081816</c:v>
                </c:pt>
                <c:pt idx="151" formatCode="0.0">
                  <c:v>1655.60662976259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AE5-0D42-B091-83960BE87B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7514432"/>
        <c:axId val="697518744"/>
      </c:lineChart>
      <c:dateAx>
        <c:axId val="697514432"/>
        <c:scaling>
          <c:orientation val="minMax"/>
          <c:min val="38807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697518744"/>
        <c:crosses val="autoZero"/>
        <c:auto val="1"/>
        <c:lblOffset val="100"/>
        <c:baseTimeUnit val="days"/>
      </c:dateAx>
      <c:valAx>
        <c:axId val="697518744"/>
        <c:scaling>
          <c:orientation val="minMax"/>
          <c:min val="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r>
                  <a:rPr lang="en-GB" sz="1100" dirty="0"/>
                  <a:t>£ billion</a:t>
                </a:r>
              </a:p>
            </c:rich>
          </c:tx>
          <c:layout>
            <c:manualLayout>
              <c:xMode val="edge"/>
              <c:yMode val="edge"/>
              <c:x val="5.6349659739018697E-2"/>
              <c:y val="0.338476343104843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697514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344534692609491E-2"/>
          <c:y val="4.755552907747565E-2"/>
          <c:w val="0.89088303077263176"/>
          <c:h val="0.65199085429168713"/>
        </c:manualLayout>
      </c:layout>
      <c:lineChart>
        <c:grouping val="standard"/>
        <c:varyColors val="0"/>
        <c:ser>
          <c:idx val="0"/>
          <c:order val="0"/>
          <c:tx>
            <c:strRef>
              <c:f>Sheet1!$C$3</c:f>
              <c:strCache>
                <c:ptCount val="1"/>
                <c:pt idx="0">
                  <c:v>Open</c:v>
                </c:pt>
              </c:strCache>
            </c:strRef>
          </c:tx>
          <c:spPr>
            <a:ln w="28575" cap="rnd">
              <a:solidFill>
                <a:srgbClr val="6A2D91"/>
              </a:solidFill>
              <a:round/>
            </a:ln>
            <a:effectLst/>
          </c:spPr>
          <c:marker>
            <c:symbol val="none"/>
          </c:marker>
          <c:cat>
            <c:numRef>
              <c:f>Sheet1!$B$4:$B$16</c:f>
              <c:numCache>
                <c:formatCode>0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Sheet1!$C$4:$C$16</c:f>
              <c:numCache>
                <c:formatCode>0%</c:formatCode>
                <c:ptCount val="13"/>
                <c:pt idx="0">
                  <c:v>0.43</c:v>
                </c:pt>
                <c:pt idx="1">
                  <c:v>0.36</c:v>
                </c:pt>
                <c:pt idx="2">
                  <c:v>0.30556320572844947</c:v>
                </c:pt>
                <c:pt idx="3">
                  <c:v>0.27175018155410313</c:v>
                </c:pt>
                <c:pt idx="4">
                  <c:v>0.18389933292904792</c:v>
                </c:pt>
                <c:pt idx="5">
                  <c:v>0.15749378109452736</c:v>
                </c:pt>
                <c:pt idx="6">
                  <c:v>0.14376187460417986</c:v>
                </c:pt>
                <c:pt idx="7">
                  <c:v>0.1367479674796748</c:v>
                </c:pt>
                <c:pt idx="8">
                  <c:v>0.13024100363156157</c:v>
                </c:pt>
                <c:pt idx="9">
                  <c:v>0.13319946452476572</c:v>
                </c:pt>
                <c:pt idx="10">
                  <c:v>0.12715665976535542</c:v>
                </c:pt>
                <c:pt idx="11">
                  <c:v>0.12294201861130995</c:v>
                </c:pt>
                <c:pt idx="12">
                  <c:v>0.12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35A-9742-920A-FF4E04E28EE6}"/>
            </c:ext>
          </c:extLst>
        </c:ser>
        <c:ser>
          <c:idx val="1"/>
          <c:order val="1"/>
          <c:tx>
            <c:strRef>
              <c:f>Sheet1!$D$3</c:f>
              <c:strCache>
                <c:ptCount val="1"/>
                <c:pt idx="0">
                  <c:v>Closed to new members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Sheet1!$B$4:$B$16</c:f>
              <c:numCache>
                <c:formatCode>0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Sheet1!$D$4:$D$16</c:f>
              <c:numCache>
                <c:formatCode>0%</c:formatCode>
                <c:ptCount val="13"/>
                <c:pt idx="0">
                  <c:v>0.44</c:v>
                </c:pt>
                <c:pt idx="1">
                  <c:v>0.4507434944237918</c:v>
                </c:pt>
                <c:pt idx="2">
                  <c:v>0.5</c:v>
                </c:pt>
                <c:pt idx="3">
                  <c:v>0.51822803195352218</c:v>
                </c:pt>
                <c:pt idx="4">
                  <c:v>0.58399029714978778</c:v>
                </c:pt>
                <c:pt idx="5">
                  <c:v>0.58131218905472637</c:v>
                </c:pt>
                <c:pt idx="6">
                  <c:v>0.57362254591513617</c:v>
                </c:pt>
                <c:pt idx="7">
                  <c:v>0.54081300813008126</c:v>
                </c:pt>
                <c:pt idx="8">
                  <c:v>0.52938263453284917</c:v>
                </c:pt>
                <c:pt idx="9">
                  <c:v>0.51087684069611783</c:v>
                </c:pt>
                <c:pt idx="10">
                  <c:v>0.50069013112491378</c:v>
                </c:pt>
                <c:pt idx="11">
                  <c:v>0.47261989978525409</c:v>
                </c:pt>
                <c:pt idx="12">
                  <c:v>0.46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35A-9742-920A-FF4E04E28EE6}"/>
            </c:ext>
          </c:extLst>
        </c:ser>
        <c:ser>
          <c:idx val="2"/>
          <c:order val="2"/>
          <c:tx>
            <c:strRef>
              <c:f>Sheet1!$E$3</c:f>
              <c:strCache>
                <c:ptCount val="1"/>
                <c:pt idx="0">
                  <c:v>Closed to future accrual</c:v>
                </c:pt>
              </c:strCache>
            </c:strRef>
          </c:tx>
          <c:spPr>
            <a:ln w="28575" cap="rnd">
              <a:solidFill>
                <a:srgbClr val="E7168A"/>
              </a:solidFill>
              <a:round/>
            </a:ln>
            <a:effectLst/>
          </c:spPr>
          <c:marker>
            <c:symbol val="none"/>
          </c:marker>
          <c:cat>
            <c:numRef>
              <c:f>Sheet1!$B$4:$B$16</c:f>
              <c:numCache>
                <c:formatCode>0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Sheet1!$E$4:$E$16</c:f>
              <c:numCache>
                <c:formatCode>0%</c:formatCode>
                <c:ptCount val="13"/>
                <c:pt idx="0">
                  <c:v>0.11979774406845585</c:v>
                </c:pt>
                <c:pt idx="1">
                  <c:v>0.16131173659054701</c:v>
                </c:pt>
                <c:pt idx="2">
                  <c:v>0.17</c:v>
                </c:pt>
                <c:pt idx="3">
                  <c:v>0.18649237472766886</c:v>
                </c:pt>
                <c:pt idx="4">
                  <c:v>0.20800485142510614</c:v>
                </c:pt>
                <c:pt idx="5">
                  <c:v>0.24129353233830847</c:v>
                </c:pt>
                <c:pt idx="6">
                  <c:v>0.26393286890436984</c:v>
                </c:pt>
                <c:pt idx="7">
                  <c:v>0.30373983739837396</c:v>
                </c:pt>
                <c:pt idx="8">
                  <c:v>0.32172334103664574</c:v>
                </c:pt>
                <c:pt idx="9">
                  <c:v>0.34</c:v>
                </c:pt>
                <c:pt idx="10">
                  <c:v>0.35489993098688749</c:v>
                </c:pt>
                <c:pt idx="11">
                  <c:v>0.38958482462419469</c:v>
                </c:pt>
                <c:pt idx="12">
                  <c:v>0.41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35A-9742-920A-FF4E04E28EE6}"/>
            </c:ext>
          </c:extLst>
        </c:ser>
        <c:ser>
          <c:idx val="3"/>
          <c:order val="3"/>
          <c:tx>
            <c:strRef>
              <c:f>Sheet1!$F$3</c:f>
              <c:strCache>
                <c:ptCount val="1"/>
                <c:pt idx="0">
                  <c:v>Winding-up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Sheet1!$B$4:$B$16</c:f>
              <c:numCache>
                <c:formatCode>0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Sheet1!$F$4:$F$16</c:f>
              <c:numCache>
                <c:formatCode>0.00%</c:formatCode>
                <c:ptCount val="13"/>
                <c:pt idx="0">
                  <c:v>0.01</c:v>
                </c:pt>
                <c:pt idx="1">
                  <c:v>1.8189060010621348E-2</c:v>
                </c:pt>
                <c:pt idx="2">
                  <c:v>2.4098044615808317E-2</c:v>
                </c:pt>
                <c:pt idx="3">
                  <c:v>2.3529411764705882E-2</c:v>
                </c:pt>
                <c:pt idx="4">
                  <c:v>2.4105518496058218E-2</c:v>
                </c:pt>
                <c:pt idx="5">
                  <c:v>1.9900497512437811E-2</c:v>
                </c:pt>
                <c:pt idx="6">
                  <c:v>1.8682710576314123E-2</c:v>
                </c:pt>
                <c:pt idx="7">
                  <c:v>1.8699186991869919E-2</c:v>
                </c:pt>
                <c:pt idx="8">
                  <c:v>1.8653020798943546E-2</c:v>
                </c:pt>
                <c:pt idx="9">
                  <c:v>2.1586345381526106E-2</c:v>
                </c:pt>
                <c:pt idx="10">
                  <c:v>1.725327812284334E-2</c:v>
                </c:pt>
                <c:pt idx="11">
                  <c:v>1.4853256979241232E-2</c:v>
                </c:pt>
                <c:pt idx="12">
                  <c:v>0.01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35A-9742-920A-FF4E04E28E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00063248"/>
        <c:axId val="700063640"/>
      </c:lineChart>
      <c:catAx>
        <c:axId val="70006324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700063640"/>
        <c:crosses val="autoZero"/>
        <c:auto val="1"/>
        <c:lblAlgn val="ctr"/>
        <c:lblOffset val="100"/>
        <c:noMultiLvlLbl val="0"/>
      </c:catAx>
      <c:valAx>
        <c:axId val="700063640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rgbClr val="D9D9D9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7000632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76972935172758"/>
          <c:y val="3.6393830029095034E-2"/>
          <c:w val="0.84545182957288001"/>
          <c:h val="0.71323028343558992"/>
        </c:manualLayout>
      </c:layout>
      <c:lineChart>
        <c:grouping val="standard"/>
        <c:varyColors val="0"/>
        <c:ser>
          <c:idx val="0"/>
          <c:order val="0"/>
          <c:tx>
            <c:strRef>
              <c:f>Sheet2!$B$4</c:f>
              <c:strCache>
                <c:ptCount val="1"/>
                <c:pt idx="0">
                  <c:v>Equities</c:v>
                </c:pt>
              </c:strCache>
            </c:strRef>
          </c:tx>
          <c:spPr>
            <a:ln w="28575" cap="rnd">
              <a:solidFill>
                <a:srgbClr val="E7168A"/>
              </a:solidFill>
              <a:round/>
            </a:ln>
            <a:effectLst/>
          </c:spPr>
          <c:marker>
            <c:symbol val="none"/>
          </c:marker>
          <c:cat>
            <c:strRef>
              <c:f>Sheet2!$C$2:$O$3</c:f>
              <c:strCach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strCache>
            </c:strRef>
          </c:cat>
          <c:val>
            <c:numRef>
              <c:f>Sheet2!$C$4:$O$4</c:f>
              <c:numCache>
                <c:formatCode>0.0%</c:formatCode>
                <c:ptCount val="13"/>
                <c:pt idx="0">
                  <c:v>0.61099999999999999</c:v>
                </c:pt>
                <c:pt idx="1">
                  <c:v>0.59523937906580415</c:v>
                </c:pt>
                <c:pt idx="2">
                  <c:v>0.535896858344734</c:v>
                </c:pt>
                <c:pt idx="3">
                  <c:v>0.46371631681733216</c:v>
                </c:pt>
                <c:pt idx="4">
                  <c:v>0.41984180134578147</c:v>
                </c:pt>
                <c:pt idx="5">
                  <c:v>0.41135480325325802</c:v>
                </c:pt>
                <c:pt idx="6">
                  <c:v>0.38474486227335358</c:v>
                </c:pt>
                <c:pt idx="7">
                  <c:v>0.35065960490948717</c:v>
                </c:pt>
                <c:pt idx="8">
                  <c:v>0.34971231755602938</c:v>
                </c:pt>
                <c:pt idx="9">
                  <c:v>0.33</c:v>
                </c:pt>
                <c:pt idx="10">
                  <c:v>0.30331769417200749</c:v>
                </c:pt>
                <c:pt idx="11">
                  <c:v>0.2896818748028348</c:v>
                </c:pt>
                <c:pt idx="12">
                  <c:v>0.27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880-2C49-AF7C-2CE69300B60B}"/>
            </c:ext>
          </c:extLst>
        </c:ser>
        <c:ser>
          <c:idx val="1"/>
          <c:order val="1"/>
          <c:tx>
            <c:strRef>
              <c:f>Sheet2!$B$5</c:f>
              <c:strCache>
                <c:ptCount val="1"/>
                <c:pt idx="0">
                  <c:v>Bonds</c:v>
                </c:pt>
              </c:strCache>
            </c:strRef>
          </c:tx>
          <c:spPr>
            <a:ln w="28575" cap="rnd">
              <a:solidFill>
                <a:srgbClr val="6A2D91"/>
              </a:solidFill>
              <a:round/>
            </a:ln>
            <a:effectLst/>
          </c:spPr>
          <c:marker>
            <c:symbol val="none"/>
          </c:marker>
          <c:cat>
            <c:strRef>
              <c:f>Sheet2!$C$2:$O$3</c:f>
              <c:strCach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strCache>
            </c:strRef>
          </c:cat>
          <c:val>
            <c:numRef>
              <c:f>Sheet2!$C$5:$O$5</c:f>
              <c:numCache>
                <c:formatCode>0.0%</c:formatCode>
                <c:ptCount val="13"/>
                <c:pt idx="0">
                  <c:v>0.28300000000000003</c:v>
                </c:pt>
                <c:pt idx="1">
                  <c:v>0.29595894449063298</c:v>
                </c:pt>
                <c:pt idx="2">
                  <c:v>0.32894276830418395</c:v>
                </c:pt>
                <c:pt idx="3">
                  <c:v>0.37085651773041922</c:v>
                </c:pt>
                <c:pt idx="4">
                  <c:v>0.40380098033120687</c:v>
                </c:pt>
                <c:pt idx="5">
                  <c:v>0.40065610810147306</c:v>
                </c:pt>
                <c:pt idx="6">
                  <c:v>0.43196537766314946</c:v>
                </c:pt>
                <c:pt idx="7">
                  <c:v>0.44759415556899906</c:v>
                </c:pt>
                <c:pt idx="8">
                  <c:v>0.44108099364353898</c:v>
                </c:pt>
                <c:pt idx="9">
                  <c:v>0.47699999999999998</c:v>
                </c:pt>
                <c:pt idx="10">
                  <c:v>0.51308296497271488</c:v>
                </c:pt>
                <c:pt idx="11">
                  <c:v>0.55700601263410543</c:v>
                </c:pt>
                <c:pt idx="12">
                  <c:v>0.59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880-2C49-AF7C-2CE69300B60B}"/>
            </c:ext>
          </c:extLst>
        </c:ser>
        <c:ser>
          <c:idx val="2"/>
          <c:order val="2"/>
          <c:tx>
            <c:strRef>
              <c:f>Sheet2!$B$6</c:f>
              <c:strCache>
                <c:ptCount val="1"/>
                <c:pt idx="0">
                  <c:v>Other Investments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Sheet2!$C$2:$O$3</c:f>
              <c:strCach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strCache>
            </c:strRef>
          </c:cat>
          <c:val>
            <c:numRef>
              <c:f>Sheet2!$C$6:$O$6</c:f>
              <c:numCache>
                <c:formatCode>0.0%</c:formatCode>
                <c:ptCount val="13"/>
                <c:pt idx="0">
                  <c:v>0.106</c:v>
                </c:pt>
                <c:pt idx="1">
                  <c:v>0.10880167644356155</c:v>
                </c:pt>
                <c:pt idx="2">
                  <c:v>0.13516037335108125</c:v>
                </c:pt>
                <c:pt idx="3">
                  <c:v>0.16542716545224428</c:v>
                </c:pt>
                <c:pt idx="4">
                  <c:v>0.17635721832300574</c:v>
                </c:pt>
                <c:pt idx="5">
                  <c:v>0.18798908864526942</c:v>
                </c:pt>
                <c:pt idx="6">
                  <c:v>0.18328976006349287</c:v>
                </c:pt>
                <c:pt idx="7">
                  <c:v>0.20100000000000001</c:v>
                </c:pt>
                <c:pt idx="8">
                  <c:v>0.20920668870184295</c:v>
                </c:pt>
                <c:pt idx="9">
                  <c:v>0.193</c:v>
                </c:pt>
                <c:pt idx="10">
                  <c:v>0.1835993408552814</c:v>
                </c:pt>
                <c:pt idx="11">
                  <c:v>0.15331211256305977</c:v>
                </c:pt>
                <c:pt idx="12">
                  <c:v>0.14000000000000001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880-2C49-AF7C-2CE69300B6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00515272"/>
        <c:axId val="700514880"/>
      </c:lineChart>
      <c:catAx>
        <c:axId val="700515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700514880"/>
        <c:crosses val="autoZero"/>
        <c:auto val="1"/>
        <c:lblAlgn val="ctr"/>
        <c:lblOffset val="100"/>
        <c:noMultiLvlLbl val="0"/>
      </c:catAx>
      <c:valAx>
        <c:axId val="700514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r>
                  <a:rPr lang="en-US" sz="1100" dirty="0"/>
                  <a:t>Weighted average total asset allocation</a:t>
                </a:r>
              </a:p>
            </c:rich>
          </c:tx>
          <c:layout>
            <c:manualLayout>
              <c:xMode val="edge"/>
              <c:yMode val="edge"/>
              <c:x val="6.7871446940701496E-3"/>
              <c:y val="8.639265377672264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7005152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8530540231521103E-2"/>
          <c:y val="0.918342456132204"/>
          <c:w val="0.46777119753925422"/>
          <c:h val="6.062118153623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768609314170291E-2"/>
          <c:y val="5.0412990196078429E-2"/>
          <c:w val="0.78434011669874282"/>
          <c:h val="0.77378323834613572"/>
        </c:manualLayout>
      </c:layout>
      <c:barChart>
        <c:barDir val="col"/>
        <c:grouping val="clustered"/>
        <c:varyColors val="0"/>
        <c:ser>
          <c:idx val="1"/>
          <c:order val="0"/>
          <c:tx>
            <c:v>Quarterly Special Contributions (LHS)</c:v>
          </c:tx>
          <c:spPr>
            <a:solidFill>
              <a:schemeClr val="accent3"/>
            </a:solidFill>
            <a:ln w="28575">
              <a:noFill/>
            </a:ln>
            <a:effectLst/>
          </c:spPr>
          <c:invertIfNegative val="0"/>
          <c:dPt>
            <c:idx val="8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D94D-3045-B006-177ED499C19F}"/>
              </c:ext>
            </c:extLst>
          </c:dPt>
          <c:cat>
            <c:numRef>
              <c:f>'Figure 12.2'!$D$10:$D$110</c:f>
              <c:numCache>
                <c:formatCode>0</c:formatCode>
                <c:ptCount val="101"/>
                <c:pt idx="0">
                  <c:v>1993</c:v>
                </c:pt>
                <c:pt idx="1">
                  <c:v>1993</c:v>
                </c:pt>
                <c:pt idx="2">
                  <c:v>1993</c:v>
                </c:pt>
                <c:pt idx="3">
                  <c:v>1993</c:v>
                </c:pt>
                <c:pt idx="4">
                  <c:v>1994</c:v>
                </c:pt>
                <c:pt idx="5">
                  <c:v>1994</c:v>
                </c:pt>
                <c:pt idx="6">
                  <c:v>1994</c:v>
                </c:pt>
                <c:pt idx="7">
                  <c:v>1994</c:v>
                </c:pt>
                <c:pt idx="8">
                  <c:v>1995</c:v>
                </c:pt>
                <c:pt idx="9">
                  <c:v>1995</c:v>
                </c:pt>
                <c:pt idx="10">
                  <c:v>1995</c:v>
                </c:pt>
                <c:pt idx="11">
                  <c:v>1995</c:v>
                </c:pt>
                <c:pt idx="12">
                  <c:v>1996</c:v>
                </c:pt>
                <c:pt idx="13">
                  <c:v>1996</c:v>
                </c:pt>
                <c:pt idx="14">
                  <c:v>1996</c:v>
                </c:pt>
                <c:pt idx="15">
                  <c:v>1996</c:v>
                </c:pt>
                <c:pt idx="16">
                  <c:v>1997</c:v>
                </c:pt>
                <c:pt idx="17">
                  <c:v>1997</c:v>
                </c:pt>
                <c:pt idx="18">
                  <c:v>1997</c:v>
                </c:pt>
                <c:pt idx="19">
                  <c:v>1997</c:v>
                </c:pt>
                <c:pt idx="20">
                  <c:v>1998</c:v>
                </c:pt>
                <c:pt idx="21">
                  <c:v>1998</c:v>
                </c:pt>
                <c:pt idx="22">
                  <c:v>1998</c:v>
                </c:pt>
                <c:pt idx="23">
                  <c:v>1998</c:v>
                </c:pt>
                <c:pt idx="24">
                  <c:v>1999</c:v>
                </c:pt>
                <c:pt idx="25">
                  <c:v>1999</c:v>
                </c:pt>
                <c:pt idx="26">
                  <c:v>1999</c:v>
                </c:pt>
                <c:pt idx="27">
                  <c:v>1999</c:v>
                </c:pt>
                <c:pt idx="28">
                  <c:v>2000</c:v>
                </c:pt>
                <c:pt idx="29">
                  <c:v>2000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2001</c:v>
                </c:pt>
                <c:pt idx="35">
                  <c:v>2001</c:v>
                </c:pt>
                <c:pt idx="36">
                  <c:v>2002</c:v>
                </c:pt>
                <c:pt idx="37">
                  <c:v>2002</c:v>
                </c:pt>
                <c:pt idx="38">
                  <c:v>2002</c:v>
                </c:pt>
                <c:pt idx="39">
                  <c:v>2002</c:v>
                </c:pt>
                <c:pt idx="40">
                  <c:v>2003</c:v>
                </c:pt>
                <c:pt idx="41">
                  <c:v>2003</c:v>
                </c:pt>
                <c:pt idx="42">
                  <c:v>2003</c:v>
                </c:pt>
                <c:pt idx="43">
                  <c:v>2003</c:v>
                </c:pt>
                <c:pt idx="44">
                  <c:v>2004</c:v>
                </c:pt>
                <c:pt idx="45">
                  <c:v>2004</c:v>
                </c:pt>
                <c:pt idx="46">
                  <c:v>2004</c:v>
                </c:pt>
                <c:pt idx="47">
                  <c:v>2004</c:v>
                </c:pt>
                <c:pt idx="48">
                  <c:v>2005</c:v>
                </c:pt>
                <c:pt idx="49">
                  <c:v>2005</c:v>
                </c:pt>
                <c:pt idx="50">
                  <c:v>2005</c:v>
                </c:pt>
                <c:pt idx="51">
                  <c:v>2005</c:v>
                </c:pt>
                <c:pt idx="52">
                  <c:v>2006</c:v>
                </c:pt>
                <c:pt idx="53">
                  <c:v>2006</c:v>
                </c:pt>
                <c:pt idx="54">
                  <c:v>2006</c:v>
                </c:pt>
                <c:pt idx="55">
                  <c:v>2006</c:v>
                </c:pt>
                <c:pt idx="56">
                  <c:v>2007</c:v>
                </c:pt>
                <c:pt idx="57">
                  <c:v>2007</c:v>
                </c:pt>
                <c:pt idx="58">
                  <c:v>2007</c:v>
                </c:pt>
                <c:pt idx="59">
                  <c:v>2007</c:v>
                </c:pt>
                <c:pt idx="60">
                  <c:v>2008</c:v>
                </c:pt>
                <c:pt idx="61">
                  <c:v>2008</c:v>
                </c:pt>
                <c:pt idx="62">
                  <c:v>2008</c:v>
                </c:pt>
                <c:pt idx="63">
                  <c:v>2008</c:v>
                </c:pt>
                <c:pt idx="64">
                  <c:v>2009</c:v>
                </c:pt>
                <c:pt idx="65">
                  <c:v>2009</c:v>
                </c:pt>
                <c:pt idx="66">
                  <c:v>2009</c:v>
                </c:pt>
                <c:pt idx="67">
                  <c:v>2009</c:v>
                </c:pt>
                <c:pt idx="68">
                  <c:v>2010</c:v>
                </c:pt>
                <c:pt idx="69">
                  <c:v>2010</c:v>
                </c:pt>
                <c:pt idx="70">
                  <c:v>2010</c:v>
                </c:pt>
                <c:pt idx="71">
                  <c:v>2010</c:v>
                </c:pt>
                <c:pt idx="72">
                  <c:v>2011</c:v>
                </c:pt>
                <c:pt idx="73">
                  <c:v>2011</c:v>
                </c:pt>
                <c:pt idx="74">
                  <c:v>2011</c:v>
                </c:pt>
                <c:pt idx="75">
                  <c:v>2011</c:v>
                </c:pt>
                <c:pt idx="76">
                  <c:v>2012</c:v>
                </c:pt>
                <c:pt idx="77">
                  <c:v>2012</c:v>
                </c:pt>
                <c:pt idx="78">
                  <c:v>2012</c:v>
                </c:pt>
                <c:pt idx="79">
                  <c:v>2012</c:v>
                </c:pt>
                <c:pt idx="80">
                  <c:v>2013</c:v>
                </c:pt>
                <c:pt idx="81">
                  <c:v>2013</c:v>
                </c:pt>
                <c:pt idx="82">
                  <c:v>2013</c:v>
                </c:pt>
                <c:pt idx="83">
                  <c:v>2013</c:v>
                </c:pt>
                <c:pt idx="84">
                  <c:v>2014</c:v>
                </c:pt>
                <c:pt idx="85">
                  <c:v>2014</c:v>
                </c:pt>
                <c:pt idx="86">
                  <c:v>2014</c:v>
                </c:pt>
                <c:pt idx="87">
                  <c:v>2014</c:v>
                </c:pt>
                <c:pt idx="88">
                  <c:v>2015</c:v>
                </c:pt>
                <c:pt idx="89">
                  <c:v>2015</c:v>
                </c:pt>
                <c:pt idx="90">
                  <c:v>2015</c:v>
                </c:pt>
                <c:pt idx="91">
                  <c:v>2015</c:v>
                </c:pt>
                <c:pt idx="92">
                  <c:v>2016</c:v>
                </c:pt>
                <c:pt idx="93">
                  <c:v>2016</c:v>
                </c:pt>
                <c:pt idx="94">
                  <c:v>2016</c:v>
                </c:pt>
                <c:pt idx="95">
                  <c:v>2016</c:v>
                </c:pt>
                <c:pt idx="96">
                  <c:v>2017</c:v>
                </c:pt>
                <c:pt idx="97">
                  <c:v>2017</c:v>
                </c:pt>
                <c:pt idx="98">
                  <c:v>2017</c:v>
                </c:pt>
                <c:pt idx="99">
                  <c:v>2017</c:v>
                </c:pt>
                <c:pt idx="100">
                  <c:v>2018</c:v>
                </c:pt>
              </c:numCache>
            </c:numRef>
          </c:cat>
          <c:val>
            <c:numRef>
              <c:f>'Figure 12.2'!$C$10:$C$110</c:f>
              <c:numCache>
                <c:formatCode>#,##0</c:formatCode>
                <c:ptCount val="101"/>
                <c:pt idx="0">
                  <c:v>255</c:v>
                </c:pt>
                <c:pt idx="1">
                  <c:v>487</c:v>
                </c:pt>
                <c:pt idx="2">
                  <c:v>541</c:v>
                </c:pt>
                <c:pt idx="3">
                  <c:v>510</c:v>
                </c:pt>
                <c:pt idx="4">
                  <c:v>529</c:v>
                </c:pt>
                <c:pt idx="5">
                  <c:v>186</c:v>
                </c:pt>
                <c:pt idx="6">
                  <c:v>255</c:v>
                </c:pt>
                <c:pt idx="7">
                  <c:v>325</c:v>
                </c:pt>
                <c:pt idx="8">
                  <c:v>428</c:v>
                </c:pt>
                <c:pt idx="9">
                  <c:v>178</c:v>
                </c:pt>
                <c:pt idx="10">
                  <c:v>180</c:v>
                </c:pt>
                <c:pt idx="11">
                  <c:v>321</c:v>
                </c:pt>
                <c:pt idx="12">
                  <c:v>424</c:v>
                </c:pt>
                <c:pt idx="13">
                  <c:v>248</c:v>
                </c:pt>
                <c:pt idx="14">
                  <c:v>254</c:v>
                </c:pt>
                <c:pt idx="15">
                  <c:v>271</c:v>
                </c:pt>
                <c:pt idx="16">
                  <c:v>432</c:v>
                </c:pt>
                <c:pt idx="17">
                  <c:v>128</c:v>
                </c:pt>
                <c:pt idx="18">
                  <c:v>158</c:v>
                </c:pt>
                <c:pt idx="19">
                  <c:v>326</c:v>
                </c:pt>
                <c:pt idx="20">
                  <c:v>357</c:v>
                </c:pt>
                <c:pt idx="21">
                  <c:v>301</c:v>
                </c:pt>
                <c:pt idx="22">
                  <c:v>190</c:v>
                </c:pt>
                <c:pt idx="23">
                  <c:v>273</c:v>
                </c:pt>
                <c:pt idx="24">
                  <c:v>457</c:v>
                </c:pt>
                <c:pt idx="25">
                  <c:v>269</c:v>
                </c:pt>
                <c:pt idx="26">
                  <c:v>267</c:v>
                </c:pt>
                <c:pt idx="27">
                  <c:v>633</c:v>
                </c:pt>
                <c:pt idx="28">
                  <c:v>1117</c:v>
                </c:pt>
                <c:pt idx="29">
                  <c:v>245</c:v>
                </c:pt>
                <c:pt idx="30">
                  <c:v>388</c:v>
                </c:pt>
                <c:pt idx="31">
                  <c:v>557</c:v>
                </c:pt>
                <c:pt idx="32">
                  <c:v>475</c:v>
                </c:pt>
                <c:pt idx="33">
                  <c:v>325</c:v>
                </c:pt>
                <c:pt idx="34">
                  <c:v>266</c:v>
                </c:pt>
                <c:pt idx="35">
                  <c:v>1016</c:v>
                </c:pt>
                <c:pt idx="36">
                  <c:v>815</c:v>
                </c:pt>
                <c:pt idx="37">
                  <c:v>271</c:v>
                </c:pt>
                <c:pt idx="38">
                  <c:v>675</c:v>
                </c:pt>
                <c:pt idx="39">
                  <c:v>1653</c:v>
                </c:pt>
                <c:pt idx="40">
                  <c:v>1718</c:v>
                </c:pt>
                <c:pt idx="41">
                  <c:v>670</c:v>
                </c:pt>
                <c:pt idx="42">
                  <c:v>1268</c:v>
                </c:pt>
                <c:pt idx="43">
                  <c:v>2142</c:v>
                </c:pt>
                <c:pt idx="44">
                  <c:v>3089</c:v>
                </c:pt>
                <c:pt idx="45">
                  <c:v>1227</c:v>
                </c:pt>
                <c:pt idx="46">
                  <c:v>1117</c:v>
                </c:pt>
                <c:pt idx="47">
                  <c:v>2362</c:v>
                </c:pt>
                <c:pt idx="48">
                  <c:v>2511</c:v>
                </c:pt>
                <c:pt idx="49">
                  <c:v>2143</c:v>
                </c:pt>
                <c:pt idx="50">
                  <c:v>1597</c:v>
                </c:pt>
                <c:pt idx="51">
                  <c:v>4520</c:v>
                </c:pt>
                <c:pt idx="52">
                  <c:v>4785</c:v>
                </c:pt>
                <c:pt idx="53">
                  <c:v>1782</c:v>
                </c:pt>
                <c:pt idx="54">
                  <c:v>1797</c:v>
                </c:pt>
                <c:pt idx="55">
                  <c:v>4838</c:v>
                </c:pt>
                <c:pt idx="56">
                  <c:v>3646</c:v>
                </c:pt>
                <c:pt idx="57">
                  <c:v>2945</c:v>
                </c:pt>
                <c:pt idx="58">
                  <c:v>2260</c:v>
                </c:pt>
                <c:pt idx="59">
                  <c:v>3041</c:v>
                </c:pt>
                <c:pt idx="60">
                  <c:v>2631</c:v>
                </c:pt>
                <c:pt idx="61">
                  <c:v>1657</c:v>
                </c:pt>
                <c:pt idx="62">
                  <c:v>1172</c:v>
                </c:pt>
                <c:pt idx="63">
                  <c:v>1389</c:v>
                </c:pt>
                <c:pt idx="64">
                  <c:v>2747</c:v>
                </c:pt>
                <c:pt idx="65">
                  <c:v>1490</c:v>
                </c:pt>
                <c:pt idx="66">
                  <c:v>1393</c:v>
                </c:pt>
                <c:pt idx="67">
                  <c:v>4396</c:v>
                </c:pt>
                <c:pt idx="68">
                  <c:v>4014</c:v>
                </c:pt>
                <c:pt idx="69">
                  <c:v>4719</c:v>
                </c:pt>
                <c:pt idx="70">
                  <c:v>2811</c:v>
                </c:pt>
                <c:pt idx="71">
                  <c:v>4978</c:v>
                </c:pt>
                <c:pt idx="72">
                  <c:v>4629</c:v>
                </c:pt>
                <c:pt idx="73">
                  <c:v>3151</c:v>
                </c:pt>
                <c:pt idx="74">
                  <c:v>2925</c:v>
                </c:pt>
                <c:pt idx="75">
                  <c:v>4888</c:v>
                </c:pt>
                <c:pt idx="76">
                  <c:v>8007</c:v>
                </c:pt>
                <c:pt idx="77">
                  <c:v>3002</c:v>
                </c:pt>
                <c:pt idx="78">
                  <c:v>2942</c:v>
                </c:pt>
                <c:pt idx="79">
                  <c:v>3611</c:v>
                </c:pt>
                <c:pt idx="80">
                  <c:v>7427</c:v>
                </c:pt>
                <c:pt idx="81">
                  <c:v>2740</c:v>
                </c:pt>
                <c:pt idx="82">
                  <c:v>2585</c:v>
                </c:pt>
                <c:pt idx="83">
                  <c:v>2900</c:v>
                </c:pt>
                <c:pt idx="84">
                  <c:v>4255</c:v>
                </c:pt>
                <c:pt idx="85">
                  <c:v>2661</c:v>
                </c:pt>
                <c:pt idx="86">
                  <c:v>2455</c:v>
                </c:pt>
                <c:pt idx="87">
                  <c:v>2790</c:v>
                </c:pt>
                <c:pt idx="88">
                  <c:v>3691</c:v>
                </c:pt>
                <c:pt idx="89">
                  <c:v>2179</c:v>
                </c:pt>
                <c:pt idx="90">
                  <c:v>2155</c:v>
                </c:pt>
                <c:pt idx="91">
                  <c:v>3279</c:v>
                </c:pt>
                <c:pt idx="92">
                  <c:v>8662</c:v>
                </c:pt>
                <c:pt idx="93">
                  <c:v>1826</c:v>
                </c:pt>
                <c:pt idx="94">
                  <c:v>2398</c:v>
                </c:pt>
                <c:pt idx="95">
                  <c:v>2935</c:v>
                </c:pt>
                <c:pt idx="96">
                  <c:v>5030</c:v>
                </c:pt>
                <c:pt idx="97">
                  <c:v>4266</c:v>
                </c:pt>
                <c:pt idx="98">
                  <c:v>3333</c:v>
                </c:pt>
                <c:pt idx="99">
                  <c:v>2963</c:v>
                </c:pt>
                <c:pt idx="100">
                  <c:v>2927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94D-3045-B006-177ED499C1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0"/>
        <c:overlap val="-100"/>
        <c:axId val="700513704"/>
        <c:axId val="700512528"/>
      </c:barChart>
      <c:lineChart>
        <c:grouping val="standard"/>
        <c:varyColors val="0"/>
        <c:ser>
          <c:idx val="0"/>
          <c:order val="1"/>
          <c:tx>
            <c:v>Four-Quarter Total Special Contributions (RHS)</c:v>
          </c:tx>
          <c:spPr>
            <a:ln w="28575" cap="rnd" cmpd="sng" algn="ctr">
              <a:solidFill>
                <a:srgbClr val="E7168A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'Figure 12.2'!$D$10:$D$110</c:f>
              <c:numCache>
                <c:formatCode>0</c:formatCode>
                <c:ptCount val="101"/>
                <c:pt idx="0">
                  <c:v>1993</c:v>
                </c:pt>
                <c:pt idx="1">
                  <c:v>1993</c:v>
                </c:pt>
                <c:pt idx="2">
                  <c:v>1993</c:v>
                </c:pt>
                <c:pt idx="3">
                  <c:v>1993</c:v>
                </c:pt>
                <c:pt idx="4">
                  <c:v>1994</c:v>
                </c:pt>
                <c:pt idx="5">
                  <c:v>1994</c:v>
                </c:pt>
                <c:pt idx="6">
                  <c:v>1994</c:v>
                </c:pt>
                <c:pt idx="7">
                  <c:v>1994</c:v>
                </c:pt>
                <c:pt idx="8">
                  <c:v>1995</c:v>
                </c:pt>
                <c:pt idx="9">
                  <c:v>1995</c:v>
                </c:pt>
                <c:pt idx="10">
                  <c:v>1995</c:v>
                </c:pt>
                <c:pt idx="11">
                  <c:v>1995</c:v>
                </c:pt>
                <c:pt idx="12">
                  <c:v>1996</c:v>
                </c:pt>
                <c:pt idx="13">
                  <c:v>1996</c:v>
                </c:pt>
                <c:pt idx="14">
                  <c:v>1996</c:v>
                </c:pt>
                <c:pt idx="15">
                  <c:v>1996</c:v>
                </c:pt>
                <c:pt idx="16">
                  <c:v>1997</c:v>
                </c:pt>
                <c:pt idx="17">
                  <c:v>1997</c:v>
                </c:pt>
                <c:pt idx="18">
                  <c:v>1997</c:v>
                </c:pt>
                <c:pt idx="19">
                  <c:v>1997</c:v>
                </c:pt>
                <c:pt idx="20">
                  <c:v>1998</c:v>
                </c:pt>
                <c:pt idx="21">
                  <c:v>1998</c:v>
                </c:pt>
                <c:pt idx="22">
                  <c:v>1998</c:v>
                </c:pt>
                <c:pt idx="23">
                  <c:v>1998</c:v>
                </c:pt>
                <c:pt idx="24">
                  <c:v>1999</c:v>
                </c:pt>
                <c:pt idx="25">
                  <c:v>1999</c:v>
                </c:pt>
                <c:pt idx="26">
                  <c:v>1999</c:v>
                </c:pt>
                <c:pt idx="27">
                  <c:v>1999</c:v>
                </c:pt>
                <c:pt idx="28">
                  <c:v>2000</c:v>
                </c:pt>
                <c:pt idx="29">
                  <c:v>2000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2001</c:v>
                </c:pt>
                <c:pt idx="35">
                  <c:v>2001</c:v>
                </c:pt>
                <c:pt idx="36">
                  <c:v>2002</c:v>
                </c:pt>
                <c:pt idx="37">
                  <c:v>2002</c:v>
                </c:pt>
                <c:pt idx="38">
                  <c:v>2002</c:v>
                </c:pt>
                <c:pt idx="39">
                  <c:v>2002</c:v>
                </c:pt>
                <c:pt idx="40">
                  <c:v>2003</c:v>
                </c:pt>
                <c:pt idx="41">
                  <c:v>2003</c:v>
                </c:pt>
                <c:pt idx="42">
                  <c:v>2003</c:v>
                </c:pt>
                <c:pt idx="43">
                  <c:v>2003</c:v>
                </c:pt>
                <c:pt idx="44">
                  <c:v>2004</c:v>
                </c:pt>
                <c:pt idx="45">
                  <c:v>2004</c:v>
                </c:pt>
                <c:pt idx="46">
                  <c:v>2004</c:v>
                </c:pt>
                <c:pt idx="47">
                  <c:v>2004</c:v>
                </c:pt>
                <c:pt idx="48">
                  <c:v>2005</c:v>
                </c:pt>
                <c:pt idx="49">
                  <c:v>2005</c:v>
                </c:pt>
                <c:pt idx="50">
                  <c:v>2005</c:v>
                </c:pt>
                <c:pt idx="51">
                  <c:v>2005</c:v>
                </c:pt>
                <c:pt idx="52">
                  <c:v>2006</c:v>
                </c:pt>
                <c:pt idx="53">
                  <c:v>2006</c:v>
                </c:pt>
                <c:pt idx="54">
                  <c:v>2006</c:v>
                </c:pt>
                <c:pt idx="55">
                  <c:v>2006</c:v>
                </c:pt>
                <c:pt idx="56">
                  <c:v>2007</c:v>
                </c:pt>
                <c:pt idx="57">
                  <c:v>2007</c:v>
                </c:pt>
                <c:pt idx="58">
                  <c:v>2007</c:v>
                </c:pt>
                <c:pt idx="59">
                  <c:v>2007</c:v>
                </c:pt>
                <c:pt idx="60">
                  <c:v>2008</c:v>
                </c:pt>
                <c:pt idx="61">
                  <c:v>2008</c:v>
                </c:pt>
                <c:pt idx="62">
                  <c:v>2008</c:v>
                </c:pt>
                <c:pt idx="63">
                  <c:v>2008</c:v>
                </c:pt>
                <c:pt idx="64">
                  <c:v>2009</c:v>
                </c:pt>
                <c:pt idx="65">
                  <c:v>2009</c:v>
                </c:pt>
                <c:pt idx="66">
                  <c:v>2009</c:v>
                </c:pt>
                <c:pt idx="67">
                  <c:v>2009</c:v>
                </c:pt>
                <c:pt idx="68">
                  <c:v>2010</c:v>
                </c:pt>
                <c:pt idx="69">
                  <c:v>2010</c:v>
                </c:pt>
                <c:pt idx="70">
                  <c:v>2010</c:v>
                </c:pt>
                <c:pt idx="71">
                  <c:v>2010</c:v>
                </c:pt>
                <c:pt idx="72">
                  <c:v>2011</c:v>
                </c:pt>
                <c:pt idx="73">
                  <c:v>2011</c:v>
                </c:pt>
                <c:pt idx="74">
                  <c:v>2011</c:v>
                </c:pt>
                <c:pt idx="75">
                  <c:v>2011</c:v>
                </c:pt>
                <c:pt idx="76">
                  <c:v>2012</c:v>
                </c:pt>
                <c:pt idx="77">
                  <c:v>2012</c:v>
                </c:pt>
                <c:pt idx="78">
                  <c:v>2012</c:v>
                </c:pt>
                <c:pt idx="79">
                  <c:v>2012</c:v>
                </c:pt>
                <c:pt idx="80">
                  <c:v>2013</c:v>
                </c:pt>
                <c:pt idx="81">
                  <c:v>2013</c:v>
                </c:pt>
                <c:pt idx="82">
                  <c:v>2013</c:v>
                </c:pt>
                <c:pt idx="83">
                  <c:v>2013</c:v>
                </c:pt>
                <c:pt idx="84">
                  <c:v>2014</c:v>
                </c:pt>
                <c:pt idx="85">
                  <c:v>2014</c:v>
                </c:pt>
                <c:pt idx="86">
                  <c:v>2014</c:v>
                </c:pt>
                <c:pt idx="87">
                  <c:v>2014</c:v>
                </c:pt>
                <c:pt idx="88">
                  <c:v>2015</c:v>
                </c:pt>
                <c:pt idx="89">
                  <c:v>2015</c:v>
                </c:pt>
                <c:pt idx="90">
                  <c:v>2015</c:v>
                </c:pt>
                <c:pt idx="91">
                  <c:v>2015</c:v>
                </c:pt>
                <c:pt idx="92">
                  <c:v>2016</c:v>
                </c:pt>
                <c:pt idx="93">
                  <c:v>2016</c:v>
                </c:pt>
                <c:pt idx="94">
                  <c:v>2016</c:v>
                </c:pt>
                <c:pt idx="95">
                  <c:v>2016</c:v>
                </c:pt>
                <c:pt idx="96">
                  <c:v>2017</c:v>
                </c:pt>
                <c:pt idx="97">
                  <c:v>2017</c:v>
                </c:pt>
                <c:pt idx="98">
                  <c:v>2017</c:v>
                </c:pt>
                <c:pt idx="99">
                  <c:v>2017</c:v>
                </c:pt>
                <c:pt idx="100">
                  <c:v>2018</c:v>
                </c:pt>
              </c:numCache>
            </c:numRef>
          </c:cat>
          <c:val>
            <c:numRef>
              <c:f>'Figure 12.2'!$G$10:$G$110</c:f>
              <c:numCache>
                <c:formatCode>#,##0.0</c:formatCode>
                <c:ptCount val="101"/>
                <c:pt idx="0">
                  <c:v>749</c:v>
                </c:pt>
                <c:pt idx="1">
                  <c:v>1119</c:v>
                </c:pt>
                <c:pt idx="2">
                  <c:v>1532</c:v>
                </c:pt>
                <c:pt idx="3">
                  <c:v>1793</c:v>
                </c:pt>
                <c:pt idx="4">
                  <c:v>2067</c:v>
                </c:pt>
                <c:pt idx="5">
                  <c:v>1766</c:v>
                </c:pt>
                <c:pt idx="6">
                  <c:v>1480</c:v>
                </c:pt>
                <c:pt idx="7">
                  <c:v>1295</c:v>
                </c:pt>
                <c:pt idx="8">
                  <c:v>1194</c:v>
                </c:pt>
                <c:pt idx="9">
                  <c:v>1186</c:v>
                </c:pt>
                <c:pt idx="10">
                  <c:v>1111</c:v>
                </c:pt>
                <c:pt idx="11">
                  <c:v>1107</c:v>
                </c:pt>
                <c:pt idx="12">
                  <c:v>1103</c:v>
                </c:pt>
                <c:pt idx="13">
                  <c:v>1173</c:v>
                </c:pt>
                <c:pt idx="14">
                  <c:v>1247</c:v>
                </c:pt>
                <c:pt idx="15">
                  <c:v>1197</c:v>
                </c:pt>
                <c:pt idx="16">
                  <c:v>1205</c:v>
                </c:pt>
                <c:pt idx="17">
                  <c:v>1085</c:v>
                </c:pt>
                <c:pt idx="18">
                  <c:v>989</c:v>
                </c:pt>
                <c:pt idx="19">
                  <c:v>1044</c:v>
                </c:pt>
                <c:pt idx="20">
                  <c:v>969</c:v>
                </c:pt>
                <c:pt idx="21">
                  <c:v>1142</c:v>
                </c:pt>
                <c:pt idx="22">
                  <c:v>1174</c:v>
                </c:pt>
                <c:pt idx="23">
                  <c:v>1121</c:v>
                </c:pt>
                <c:pt idx="24">
                  <c:v>1221</c:v>
                </c:pt>
                <c:pt idx="25">
                  <c:v>1189</c:v>
                </c:pt>
                <c:pt idx="26">
                  <c:v>1266</c:v>
                </c:pt>
                <c:pt idx="27">
                  <c:v>1626</c:v>
                </c:pt>
                <c:pt idx="28">
                  <c:v>2286</c:v>
                </c:pt>
                <c:pt idx="29">
                  <c:v>2262</c:v>
                </c:pt>
                <c:pt idx="30">
                  <c:v>2383</c:v>
                </c:pt>
                <c:pt idx="31">
                  <c:v>2307</c:v>
                </c:pt>
                <c:pt idx="32">
                  <c:v>1665</c:v>
                </c:pt>
                <c:pt idx="33">
                  <c:v>1745</c:v>
                </c:pt>
                <c:pt idx="34">
                  <c:v>1623</c:v>
                </c:pt>
                <c:pt idx="35">
                  <c:v>2082</c:v>
                </c:pt>
                <c:pt idx="36">
                  <c:v>2422</c:v>
                </c:pt>
                <c:pt idx="37">
                  <c:v>2368</c:v>
                </c:pt>
                <c:pt idx="38">
                  <c:v>2777</c:v>
                </c:pt>
                <c:pt idx="39">
                  <c:v>3414</c:v>
                </c:pt>
                <c:pt idx="40">
                  <c:v>4317</c:v>
                </c:pt>
                <c:pt idx="41">
                  <c:v>4716</c:v>
                </c:pt>
                <c:pt idx="42">
                  <c:v>5309</c:v>
                </c:pt>
                <c:pt idx="43">
                  <c:v>5798</c:v>
                </c:pt>
                <c:pt idx="44">
                  <c:v>7169</c:v>
                </c:pt>
                <c:pt idx="45">
                  <c:v>7726</c:v>
                </c:pt>
                <c:pt idx="46">
                  <c:v>7575</c:v>
                </c:pt>
                <c:pt idx="47">
                  <c:v>7795</c:v>
                </c:pt>
                <c:pt idx="48">
                  <c:v>7217</c:v>
                </c:pt>
                <c:pt idx="49">
                  <c:v>8133</c:v>
                </c:pt>
                <c:pt idx="50">
                  <c:v>8613</c:v>
                </c:pt>
                <c:pt idx="51">
                  <c:v>10771</c:v>
                </c:pt>
                <c:pt idx="52">
                  <c:v>13045</c:v>
                </c:pt>
                <c:pt idx="53">
                  <c:v>12684</c:v>
                </c:pt>
                <c:pt idx="54">
                  <c:v>12884</c:v>
                </c:pt>
                <c:pt idx="55">
                  <c:v>13202</c:v>
                </c:pt>
                <c:pt idx="56">
                  <c:v>12063</c:v>
                </c:pt>
                <c:pt idx="57">
                  <c:v>13226</c:v>
                </c:pt>
                <c:pt idx="58">
                  <c:v>13689</c:v>
                </c:pt>
                <c:pt idx="59">
                  <c:v>11892</c:v>
                </c:pt>
                <c:pt idx="60">
                  <c:v>10877</c:v>
                </c:pt>
                <c:pt idx="61">
                  <c:v>9589</c:v>
                </c:pt>
                <c:pt idx="62">
                  <c:v>8501</c:v>
                </c:pt>
                <c:pt idx="63">
                  <c:v>6849</c:v>
                </c:pt>
                <c:pt idx="64">
                  <c:v>6965</c:v>
                </c:pt>
                <c:pt idx="65">
                  <c:v>6798</c:v>
                </c:pt>
                <c:pt idx="66">
                  <c:v>7019</c:v>
                </c:pt>
                <c:pt idx="67">
                  <c:v>10026</c:v>
                </c:pt>
                <c:pt idx="68">
                  <c:v>11293</c:v>
                </c:pt>
                <c:pt idx="69">
                  <c:v>14522</c:v>
                </c:pt>
                <c:pt idx="70">
                  <c:v>15940</c:v>
                </c:pt>
                <c:pt idx="71">
                  <c:v>16522</c:v>
                </c:pt>
                <c:pt idx="72">
                  <c:v>17137</c:v>
                </c:pt>
                <c:pt idx="73">
                  <c:v>15569</c:v>
                </c:pt>
                <c:pt idx="74">
                  <c:v>15683</c:v>
                </c:pt>
                <c:pt idx="75">
                  <c:v>15593</c:v>
                </c:pt>
                <c:pt idx="76">
                  <c:v>18971</c:v>
                </c:pt>
                <c:pt idx="77">
                  <c:v>18822</c:v>
                </c:pt>
                <c:pt idx="78">
                  <c:v>18839</c:v>
                </c:pt>
                <c:pt idx="79">
                  <c:v>17562</c:v>
                </c:pt>
                <c:pt idx="80">
                  <c:v>16982</c:v>
                </c:pt>
                <c:pt idx="81">
                  <c:v>16720</c:v>
                </c:pt>
                <c:pt idx="82">
                  <c:v>16363</c:v>
                </c:pt>
                <c:pt idx="83">
                  <c:v>15652</c:v>
                </c:pt>
                <c:pt idx="84">
                  <c:v>12480</c:v>
                </c:pt>
                <c:pt idx="85">
                  <c:v>12401</c:v>
                </c:pt>
                <c:pt idx="86">
                  <c:v>12271</c:v>
                </c:pt>
                <c:pt idx="87">
                  <c:v>12161</c:v>
                </c:pt>
                <c:pt idx="88">
                  <c:v>11597</c:v>
                </c:pt>
                <c:pt idx="89">
                  <c:v>11115</c:v>
                </c:pt>
                <c:pt idx="90">
                  <c:v>10815</c:v>
                </c:pt>
                <c:pt idx="91">
                  <c:v>11304</c:v>
                </c:pt>
                <c:pt idx="92">
                  <c:v>16275</c:v>
                </c:pt>
                <c:pt idx="93">
                  <c:v>15922</c:v>
                </c:pt>
                <c:pt idx="94">
                  <c:v>16165</c:v>
                </c:pt>
                <c:pt idx="95">
                  <c:v>15821</c:v>
                </c:pt>
                <c:pt idx="96">
                  <c:v>12189</c:v>
                </c:pt>
                <c:pt idx="97">
                  <c:v>14629</c:v>
                </c:pt>
                <c:pt idx="98">
                  <c:v>15564</c:v>
                </c:pt>
                <c:pt idx="99">
                  <c:v>15592</c:v>
                </c:pt>
                <c:pt idx="100">
                  <c:v>13489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94D-3045-B006-177ED499C1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0505080"/>
        <c:axId val="700502336"/>
      </c:lineChart>
      <c:catAx>
        <c:axId val="700513704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3175" cap="flat" cmpd="sng" algn="ctr">
            <a:noFill/>
            <a:prstDash val="solid"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700512528"/>
        <c:crosses val="autoZero"/>
        <c:auto val="0"/>
        <c:lblAlgn val="ctr"/>
        <c:lblOffset val="100"/>
        <c:tickMarkSkip val="4"/>
        <c:noMultiLvlLbl val="0"/>
      </c:catAx>
      <c:valAx>
        <c:axId val="700512528"/>
        <c:scaling>
          <c:orientation val="minMax"/>
          <c:max val="10000"/>
        </c:scaling>
        <c:delete val="0"/>
        <c:axPos val="l"/>
        <c:majorGridlines>
          <c:spPr>
            <a:ln w="9525" cap="flat" cmpd="sng" algn="ctr">
              <a:solidFill>
                <a:srgbClr val="D9D9D9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r>
                  <a:rPr lang="en-GB" sz="1100"/>
                  <a:t>£ Billion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pPr>
              <a:endParaRPr lang="en-US"/>
            </a:p>
          </c:txPr>
        </c:title>
        <c:numFmt formatCode="0.0,;0.0,;\0" sourceLinked="0"/>
        <c:majorTickMark val="none"/>
        <c:minorTickMark val="none"/>
        <c:tickLblPos val="nextTo"/>
        <c:spPr>
          <a:noFill/>
          <a:ln w="3175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700513704"/>
        <c:crosses val="autoZero"/>
        <c:crossBetween val="between"/>
      </c:valAx>
      <c:catAx>
        <c:axId val="700505080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700502336"/>
        <c:crosses val="autoZero"/>
        <c:auto val="0"/>
        <c:lblAlgn val="ctr"/>
        <c:lblOffset val="100"/>
        <c:noMultiLvlLbl val="0"/>
      </c:catAx>
      <c:valAx>
        <c:axId val="700502336"/>
        <c:scaling>
          <c:orientation val="minMax"/>
          <c:max val="20000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r>
                  <a:rPr lang="en-GB" sz="1100"/>
                  <a:t>£ Billion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pPr>
              <a:endParaRPr lang="en-US"/>
            </a:p>
          </c:txPr>
        </c:title>
        <c:numFmt formatCode="#,##0.0" sourceLinked="1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700505080"/>
        <c:crosses val="max"/>
        <c:crossBetween val="between"/>
        <c:majorUnit val="2000"/>
        <c:dispUnits>
          <c:builtInUnit val="thousands"/>
        </c:dispUnits>
      </c:valAx>
      <c:spPr>
        <a:noFill/>
        <a:ln w="12700">
          <a:noFill/>
          <a:prstDash val="solid"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28575" cap="flat" cmpd="sng" algn="ctr">
      <a:noFill/>
      <a:prstDash val="solid"/>
      <a:miter lim="800000"/>
    </a:ln>
    <a:effectLst/>
  </c:spPr>
  <c:txPr>
    <a:bodyPr/>
    <a:lstStyle/>
    <a:p>
      <a:pPr>
        <a:defRPr sz="900" b="0" i="0" u="none" strike="noStrike" baseline="0">
          <a:solidFill>
            <a:srgbClr val="00000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68089968300312"/>
          <c:y val="9.2700628891396117E-2"/>
          <c:w val="0.88030630803550858"/>
          <c:h val="0.80691519368183529"/>
        </c:manualLayout>
      </c:layout>
      <c:barChart>
        <c:barDir val="col"/>
        <c:grouping val="stacked"/>
        <c:varyColors val="0"/>
        <c:ser>
          <c:idx val="0"/>
          <c:order val="0"/>
          <c:tx>
            <c:v>Buy-out</c:v>
          </c:tx>
          <c:spPr>
            <a:solidFill>
              <a:srgbClr val="6A2D91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488-FC40-B6D7-7B821972B078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488-FC40-B6D7-7B821972B07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'Figure 12.6'!$B$35:$B$44</c:f>
              <c:strCache>
                <c:ptCount val="10"/>
                <c:pt idx="0">
                  <c:v>H2 2013</c:v>
                </c:pt>
                <c:pt idx="1">
                  <c:v>H1 2014</c:v>
                </c:pt>
                <c:pt idx="2">
                  <c:v>H2 2014</c:v>
                </c:pt>
                <c:pt idx="3">
                  <c:v>H1 2015</c:v>
                </c:pt>
                <c:pt idx="4">
                  <c:v>H2 2015</c:v>
                </c:pt>
                <c:pt idx="5">
                  <c:v>H1 2016</c:v>
                </c:pt>
                <c:pt idx="6">
                  <c:v>H2 2016</c:v>
                </c:pt>
                <c:pt idx="7">
                  <c:v>H1 2017</c:v>
                </c:pt>
                <c:pt idx="8">
                  <c:v>H2 2017</c:v>
                </c:pt>
                <c:pt idx="9">
                  <c:v>H1 2018</c:v>
                </c:pt>
              </c:strCache>
            </c:strRef>
          </c:cat>
          <c:val>
            <c:numRef>
              <c:f>'Figure 12.6'!$D$35:$D$44</c:f>
              <c:numCache>
                <c:formatCode>0.0</c:formatCode>
                <c:ptCount val="10"/>
                <c:pt idx="0">
                  <c:v>3.76</c:v>
                </c:pt>
                <c:pt idx="1">
                  <c:v>0.69</c:v>
                </c:pt>
                <c:pt idx="2">
                  <c:v>3.4</c:v>
                </c:pt>
                <c:pt idx="3">
                  <c:v>1.7280000000000002</c:v>
                </c:pt>
                <c:pt idx="4">
                  <c:v>4.2789999999999999</c:v>
                </c:pt>
                <c:pt idx="5">
                  <c:v>0.182</c:v>
                </c:pt>
                <c:pt idx="6">
                  <c:v>1.99</c:v>
                </c:pt>
                <c:pt idx="7">
                  <c:v>1.33</c:v>
                </c:pt>
                <c:pt idx="8">
                  <c:v>1.4930000000000001</c:v>
                </c:pt>
                <c:pt idx="9">
                  <c:v>1.6910000000000001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488-FC40-B6D7-7B821972B078}"/>
            </c:ext>
          </c:extLst>
        </c:ser>
        <c:ser>
          <c:idx val="1"/>
          <c:order val="1"/>
          <c:tx>
            <c:v>Buy-in</c:v>
          </c:tx>
          <c:spPr>
            <a:solidFill>
              <a:srgbClr val="E7168A"/>
            </a:solidFill>
            <a:ln>
              <a:noFill/>
            </a:ln>
            <a:effectLst/>
          </c:spPr>
          <c:invertIfNegative val="0"/>
          <c:dLbls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'Figure 12.6'!$B$35:$B$44</c:f>
              <c:strCache>
                <c:ptCount val="10"/>
                <c:pt idx="0">
                  <c:v>H2 2013</c:v>
                </c:pt>
                <c:pt idx="1">
                  <c:v>H1 2014</c:v>
                </c:pt>
                <c:pt idx="2">
                  <c:v>H2 2014</c:v>
                </c:pt>
                <c:pt idx="3">
                  <c:v>H1 2015</c:v>
                </c:pt>
                <c:pt idx="4">
                  <c:v>H2 2015</c:v>
                </c:pt>
                <c:pt idx="5">
                  <c:v>H1 2016</c:v>
                </c:pt>
                <c:pt idx="6">
                  <c:v>H2 2016</c:v>
                </c:pt>
                <c:pt idx="7">
                  <c:v>H1 2017</c:v>
                </c:pt>
                <c:pt idx="8">
                  <c:v>H2 2017</c:v>
                </c:pt>
                <c:pt idx="9">
                  <c:v>H1 2018</c:v>
                </c:pt>
              </c:strCache>
            </c:strRef>
          </c:cat>
          <c:val>
            <c:numRef>
              <c:f>'Figure 12.6'!$C$35:$C$44</c:f>
              <c:numCache>
                <c:formatCode>0.0</c:formatCode>
                <c:ptCount val="10"/>
                <c:pt idx="0">
                  <c:v>1.77</c:v>
                </c:pt>
                <c:pt idx="1">
                  <c:v>6.24</c:v>
                </c:pt>
                <c:pt idx="2">
                  <c:v>2.8600000000000003</c:v>
                </c:pt>
                <c:pt idx="3">
                  <c:v>2.73</c:v>
                </c:pt>
                <c:pt idx="4">
                  <c:v>3.6799999999999997</c:v>
                </c:pt>
                <c:pt idx="5">
                  <c:v>2.5110000000000001</c:v>
                </c:pt>
                <c:pt idx="6">
                  <c:v>5.5330000000000004</c:v>
                </c:pt>
                <c:pt idx="7">
                  <c:v>3.7559999999999998</c:v>
                </c:pt>
                <c:pt idx="8">
                  <c:v>5.649</c:v>
                </c:pt>
                <c:pt idx="9">
                  <c:v>6.0750000000000002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488-FC40-B6D7-7B821972B078}"/>
            </c:ext>
          </c:extLst>
        </c:ser>
        <c:ser>
          <c:idx val="2"/>
          <c:order val="2"/>
          <c:tx>
            <c:v>Longevity swap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488-FC40-B6D7-7B821972B078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488-FC40-B6D7-7B821972B07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'Figure 12.6'!$B$35:$B$44</c:f>
              <c:strCache>
                <c:ptCount val="10"/>
                <c:pt idx="0">
                  <c:v>H2 2013</c:v>
                </c:pt>
                <c:pt idx="1">
                  <c:v>H1 2014</c:v>
                </c:pt>
                <c:pt idx="2">
                  <c:v>H2 2014</c:v>
                </c:pt>
                <c:pt idx="3">
                  <c:v>H1 2015</c:v>
                </c:pt>
                <c:pt idx="4">
                  <c:v>H2 2015</c:v>
                </c:pt>
                <c:pt idx="5">
                  <c:v>H1 2016</c:v>
                </c:pt>
                <c:pt idx="6">
                  <c:v>H2 2016</c:v>
                </c:pt>
                <c:pt idx="7">
                  <c:v>H1 2017</c:v>
                </c:pt>
                <c:pt idx="8">
                  <c:v>H2 2017</c:v>
                </c:pt>
                <c:pt idx="9">
                  <c:v>H1 2018</c:v>
                </c:pt>
              </c:strCache>
            </c:strRef>
          </c:cat>
          <c:val>
            <c:numRef>
              <c:f>'Figure 12.6'!$E$35:$E$44</c:f>
              <c:numCache>
                <c:formatCode>0.0</c:formatCode>
                <c:ptCount val="10"/>
                <c:pt idx="0">
                  <c:v>5.2</c:v>
                </c:pt>
                <c:pt idx="1">
                  <c:v>21</c:v>
                </c:pt>
                <c:pt idx="2">
                  <c:v>4.4000000000000004</c:v>
                </c:pt>
                <c:pt idx="3">
                  <c:v>0</c:v>
                </c:pt>
                <c:pt idx="4">
                  <c:v>5.8900000000000006</c:v>
                </c:pt>
                <c:pt idx="5">
                  <c:v>0</c:v>
                </c:pt>
                <c:pt idx="6">
                  <c:v>2.5499999999999998</c:v>
                </c:pt>
                <c:pt idx="7">
                  <c:v>1.1000000000000001</c:v>
                </c:pt>
                <c:pt idx="8">
                  <c:v>5</c:v>
                </c:pt>
                <c:pt idx="9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488-FC40-B6D7-7B821972B0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700509784"/>
        <c:axId val="700509000"/>
      </c:barChart>
      <c:lineChart>
        <c:grouping val="standard"/>
        <c:varyColors val="0"/>
        <c:ser>
          <c:idx val="3"/>
          <c:order val="3"/>
          <c:tx>
            <c:v>Two-half moving average</c:v>
          </c:tx>
          <c:spPr>
            <a:ln w="28575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'Figure 12.6'!$G$35:$G$44</c:f>
              <c:numCache>
                <c:formatCode>General</c:formatCode>
                <c:ptCount val="10"/>
                <c:pt idx="1">
                  <c:v>19.329999999999998</c:v>
                </c:pt>
                <c:pt idx="2">
                  <c:v>19.295000000000002</c:v>
                </c:pt>
                <c:pt idx="3">
                  <c:v>7.5590000000000002</c:v>
                </c:pt>
                <c:pt idx="4">
                  <c:v>9.1535000000000011</c:v>
                </c:pt>
                <c:pt idx="5">
                  <c:v>8.2710000000000008</c:v>
                </c:pt>
                <c:pt idx="6">
                  <c:v>6.383</c:v>
                </c:pt>
                <c:pt idx="7">
                  <c:v>8.1295000000000002</c:v>
                </c:pt>
                <c:pt idx="8">
                  <c:v>9.1639999999999997</c:v>
                </c:pt>
                <c:pt idx="9">
                  <c:v>10.954000000000001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2488-FC40-B6D7-7B821972B0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0509784"/>
        <c:axId val="700509000"/>
      </c:lineChart>
      <c:catAx>
        <c:axId val="700509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700509000"/>
        <c:crosses val="autoZero"/>
        <c:auto val="1"/>
        <c:lblAlgn val="ctr"/>
        <c:lblOffset val="100"/>
        <c:noMultiLvlLbl val="0"/>
      </c:catAx>
      <c:valAx>
        <c:axId val="700509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D9D9D9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r>
                  <a:rPr lang="en-GB" sz="110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£ Billion</a:t>
                </a:r>
              </a:p>
            </c:rich>
          </c:tx>
          <c:layout>
            <c:manualLayout>
              <c:xMode val="edge"/>
              <c:yMode val="edge"/>
              <c:x val="1.0862007889556769E-3"/>
              <c:y val="0.38738169111194687"/>
            </c:manualLayout>
          </c:layout>
          <c:overlay val="0"/>
          <c:spPr>
            <a:noFill/>
            <a:ln w="25400"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 w="3175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700509784"/>
        <c:crosses val="autoZero"/>
        <c:crossBetween val="between"/>
      </c:valAx>
      <c:spPr>
        <a:noFill/>
        <a:ln w="12700">
          <a:noFill/>
          <a:prstDash val="solid"/>
        </a:ln>
        <a:effectLst/>
      </c:spPr>
    </c:plotArea>
    <c:plotVisOnly val="1"/>
    <c:dispBlanksAs val="gap"/>
    <c:showDLblsOverMax val="0"/>
  </c:chart>
  <c:spPr>
    <a:solidFill>
      <a:srgbClr val="FFFFFF"/>
    </a:solidFill>
    <a:ln w="3175" cap="flat" cmpd="sng" algn="ctr">
      <a:noFill/>
      <a:prstDash val="solid"/>
      <a:miter lim="800000"/>
    </a:ln>
    <a:effectLst/>
  </c:spPr>
  <c:txPr>
    <a:bodyPr/>
    <a:lstStyle/>
    <a:p>
      <a:pPr>
        <a:defRPr sz="900" b="0" i="0" u="none" strike="noStrike" baseline="0">
          <a:solidFill>
            <a:srgbClr val="00000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78105238886281"/>
          <c:y val="3.8284083796378002E-2"/>
          <c:w val="0.86169372118199239"/>
          <c:h val="0.725589508353929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'Figure 12.7'!$B$9</c:f>
              <c:strCache>
                <c:ptCount val="1"/>
                <c:pt idx="0">
                  <c:v>Transfers_to_Other_Schemes</c:v>
                </c:pt>
              </c:strCache>
            </c:strRef>
          </c:tx>
          <c:spPr>
            <a:solidFill>
              <a:srgbClr val="6A2D91"/>
            </a:solidFill>
            <a:ln>
              <a:noFill/>
            </a:ln>
            <a:effectLst/>
          </c:spPr>
          <c:invertIfNegative val="0"/>
          <c:cat>
            <c:strRef>
              <c:f>'Figure 12.7'!$A$10:$A$34</c:f>
              <c:strCache>
                <c:ptCount val="25"/>
                <c:pt idx="0">
                  <c:v>Q1 2012</c:v>
                </c:pt>
                <c:pt idx="1">
                  <c:v>Q2 2012</c:v>
                </c:pt>
                <c:pt idx="2">
                  <c:v>Q3 2012</c:v>
                </c:pt>
                <c:pt idx="3">
                  <c:v>Q4 2012</c:v>
                </c:pt>
                <c:pt idx="4">
                  <c:v>Q1 2013</c:v>
                </c:pt>
                <c:pt idx="5">
                  <c:v>Q2 2013</c:v>
                </c:pt>
                <c:pt idx="6">
                  <c:v>Q3 2013</c:v>
                </c:pt>
                <c:pt idx="7">
                  <c:v>Q4 2013</c:v>
                </c:pt>
                <c:pt idx="8">
                  <c:v>Q1 2014</c:v>
                </c:pt>
                <c:pt idx="9">
                  <c:v>Q2 2014</c:v>
                </c:pt>
                <c:pt idx="10">
                  <c:v>Q3 2014</c:v>
                </c:pt>
                <c:pt idx="11">
                  <c:v>Q4 2014</c:v>
                </c:pt>
                <c:pt idx="12">
                  <c:v>Q1 2015</c:v>
                </c:pt>
                <c:pt idx="13">
                  <c:v>Q2 2015</c:v>
                </c:pt>
                <c:pt idx="14">
                  <c:v>Q3 2015</c:v>
                </c:pt>
                <c:pt idx="15">
                  <c:v>Q4 2015</c:v>
                </c:pt>
                <c:pt idx="16">
                  <c:v>Q1 2016</c:v>
                </c:pt>
                <c:pt idx="17">
                  <c:v>Q2 2016</c:v>
                </c:pt>
                <c:pt idx="18">
                  <c:v>Q3 2016</c:v>
                </c:pt>
                <c:pt idx="19">
                  <c:v>Q4 2016</c:v>
                </c:pt>
                <c:pt idx="20">
                  <c:v>Q1 2017</c:v>
                </c:pt>
                <c:pt idx="21">
                  <c:v>Q2 2017</c:v>
                </c:pt>
                <c:pt idx="22">
                  <c:v>Q3 2017</c:v>
                </c:pt>
                <c:pt idx="23">
                  <c:v>Q4 2017</c:v>
                </c:pt>
                <c:pt idx="24">
                  <c:v>Q1 2018</c:v>
                </c:pt>
              </c:strCache>
            </c:strRef>
          </c:cat>
          <c:val>
            <c:numRef>
              <c:f>'Figure 12.7'!$B$10:$B$34</c:f>
              <c:numCache>
                <c:formatCode>General</c:formatCode>
                <c:ptCount val="25"/>
                <c:pt idx="0">
                  <c:v>1167</c:v>
                </c:pt>
                <c:pt idx="1">
                  <c:v>3158</c:v>
                </c:pt>
                <c:pt idx="2">
                  <c:v>1247</c:v>
                </c:pt>
                <c:pt idx="3">
                  <c:v>1238</c:v>
                </c:pt>
                <c:pt idx="4">
                  <c:v>1108</c:v>
                </c:pt>
                <c:pt idx="5">
                  <c:v>1312</c:v>
                </c:pt>
                <c:pt idx="6">
                  <c:v>1901</c:v>
                </c:pt>
                <c:pt idx="7">
                  <c:v>1763</c:v>
                </c:pt>
                <c:pt idx="8">
                  <c:v>863</c:v>
                </c:pt>
                <c:pt idx="9">
                  <c:v>856</c:v>
                </c:pt>
                <c:pt idx="10">
                  <c:v>1882</c:v>
                </c:pt>
                <c:pt idx="11">
                  <c:v>1762</c:v>
                </c:pt>
                <c:pt idx="12">
                  <c:v>3765</c:v>
                </c:pt>
                <c:pt idx="13">
                  <c:v>1897</c:v>
                </c:pt>
                <c:pt idx="14">
                  <c:v>2061</c:v>
                </c:pt>
                <c:pt idx="15">
                  <c:v>5498</c:v>
                </c:pt>
                <c:pt idx="16">
                  <c:v>2433</c:v>
                </c:pt>
                <c:pt idx="17">
                  <c:v>2363</c:v>
                </c:pt>
                <c:pt idx="18">
                  <c:v>3982</c:v>
                </c:pt>
                <c:pt idx="19">
                  <c:v>3999</c:v>
                </c:pt>
                <c:pt idx="20">
                  <c:v>7529</c:v>
                </c:pt>
                <c:pt idx="21">
                  <c:v>8704</c:v>
                </c:pt>
                <c:pt idx="22">
                  <c:v>10205</c:v>
                </c:pt>
                <c:pt idx="23">
                  <c:v>10330</c:v>
                </c:pt>
                <c:pt idx="24">
                  <c:v>10619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93B-2645-B7EC-075905DDF7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1251320"/>
        <c:axId val="701252496"/>
      </c:barChart>
      <c:catAx>
        <c:axId val="7012513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48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701252496"/>
        <c:crosses val="autoZero"/>
        <c:auto val="1"/>
        <c:lblAlgn val="ctr"/>
        <c:lblOffset val="100"/>
        <c:tickLblSkip val="1"/>
        <c:noMultiLvlLbl val="0"/>
      </c:catAx>
      <c:valAx>
        <c:axId val="701252496"/>
        <c:scaling>
          <c:orientation val="minMax"/>
          <c:max val="11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r>
                  <a:rPr lang="en-GB" sz="1100" b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£m</a:t>
                </a:r>
              </a:p>
            </c:rich>
          </c:tx>
          <c:layout>
            <c:manualLayout>
              <c:xMode val="edge"/>
              <c:yMode val="edge"/>
              <c:x val="2.0397671693252364E-2"/>
              <c:y val="0.40781049427645072"/>
            </c:manualLayout>
          </c:layout>
          <c:overlay val="0"/>
          <c:spPr>
            <a:noFill/>
            <a:ln w="25400"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701251320"/>
        <c:crosses val="autoZero"/>
        <c:crossBetween val="between"/>
        <c:majorUnit val="100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8535706204626"/>
          <c:y val="3.2887976301823579E-2"/>
          <c:w val="0.8442325958165956"/>
          <c:h val="0.72274753263666691"/>
        </c:manualLayout>
      </c:layout>
      <c:lineChart>
        <c:grouping val="standard"/>
        <c:varyColors val="0"/>
        <c:ser>
          <c:idx val="11"/>
          <c:order val="0"/>
          <c:tx>
            <c:v>PPF 7800 Index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Sheet4!$B$21:$B$153</c:f>
              <c:numCache>
                <c:formatCode>mmm\-yy</c:formatCode>
                <c:ptCount val="133"/>
                <c:pt idx="0">
                  <c:v>39294</c:v>
                </c:pt>
                <c:pt idx="1">
                  <c:v>39325</c:v>
                </c:pt>
                <c:pt idx="2">
                  <c:v>39355</c:v>
                </c:pt>
                <c:pt idx="3">
                  <c:v>39386</c:v>
                </c:pt>
                <c:pt idx="4">
                  <c:v>39416</c:v>
                </c:pt>
                <c:pt idx="5">
                  <c:v>39447</c:v>
                </c:pt>
                <c:pt idx="6">
                  <c:v>39478</c:v>
                </c:pt>
                <c:pt idx="7">
                  <c:v>39507</c:v>
                </c:pt>
                <c:pt idx="8">
                  <c:v>39538</c:v>
                </c:pt>
                <c:pt idx="9">
                  <c:v>39568</c:v>
                </c:pt>
                <c:pt idx="10">
                  <c:v>39599</c:v>
                </c:pt>
                <c:pt idx="11">
                  <c:v>39629</c:v>
                </c:pt>
                <c:pt idx="12">
                  <c:v>39660</c:v>
                </c:pt>
                <c:pt idx="13">
                  <c:v>39691</c:v>
                </c:pt>
                <c:pt idx="14">
                  <c:v>39721</c:v>
                </c:pt>
                <c:pt idx="15">
                  <c:v>39752</c:v>
                </c:pt>
                <c:pt idx="16">
                  <c:v>39782</c:v>
                </c:pt>
                <c:pt idx="17">
                  <c:v>39813</c:v>
                </c:pt>
                <c:pt idx="18">
                  <c:v>39844</c:v>
                </c:pt>
                <c:pt idx="19">
                  <c:v>39872</c:v>
                </c:pt>
                <c:pt idx="20">
                  <c:v>39903</c:v>
                </c:pt>
                <c:pt idx="21">
                  <c:v>39933</c:v>
                </c:pt>
                <c:pt idx="22">
                  <c:v>39964</c:v>
                </c:pt>
                <c:pt idx="23">
                  <c:v>39994</c:v>
                </c:pt>
                <c:pt idx="24">
                  <c:v>40025</c:v>
                </c:pt>
                <c:pt idx="25">
                  <c:v>40056</c:v>
                </c:pt>
                <c:pt idx="26">
                  <c:v>40086</c:v>
                </c:pt>
                <c:pt idx="27">
                  <c:v>40117</c:v>
                </c:pt>
                <c:pt idx="28">
                  <c:v>40147</c:v>
                </c:pt>
                <c:pt idx="29">
                  <c:v>40178</c:v>
                </c:pt>
                <c:pt idx="30">
                  <c:v>40209</c:v>
                </c:pt>
                <c:pt idx="31">
                  <c:v>40237</c:v>
                </c:pt>
                <c:pt idx="32">
                  <c:v>40268</c:v>
                </c:pt>
                <c:pt idx="33">
                  <c:v>40298</c:v>
                </c:pt>
                <c:pt idx="34">
                  <c:v>40329</c:v>
                </c:pt>
                <c:pt idx="35">
                  <c:v>40359</c:v>
                </c:pt>
                <c:pt idx="36">
                  <c:v>40390</c:v>
                </c:pt>
                <c:pt idx="37">
                  <c:v>40421</c:v>
                </c:pt>
                <c:pt idx="38">
                  <c:v>40451</c:v>
                </c:pt>
                <c:pt idx="39">
                  <c:v>40482</c:v>
                </c:pt>
                <c:pt idx="40">
                  <c:v>40512</c:v>
                </c:pt>
                <c:pt idx="41">
                  <c:v>40543</c:v>
                </c:pt>
                <c:pt idx="42">
                  <c:v>40574</c:v>
                </c:pt>
                <c:pt idx="43">
                  <c:v>40602</c:v>
                </c:pt>
                <c:pt idx="44">
                  <c:v>40633</c:v>
                </c:pt>
                <c:pt idx="45">
                  <c:v>40663</c:v>
                </c:pt>
                <c:pt idx="46">
                  <c:v>40694</c:v>
                </c:pt>
                <c:pt idx="47">
                  <c:v>40724</c:v>
                </c:pt>
                <c:pt idx="48">
                  <c:v>40755</c:v>
                </c:pt>
                <c:pt idx="49">
                  <c:v>40786</c:v>
                </c:pt>
                <c:pt idx="50">
                  <c:v>40816</c:v>
                </c:pt>
                <c:pt idx="51">
                  <c:v>40847</c:v>
                </c:pt>
                <c:pt idx="52">
                  <c:v>40877</c:v>
                </c:pt>
                <c:pt idx="53">
                  <c:v>40908</c:v>
                </c:pt>
                <c:pt idx="54">
                  <c:v>40939</c:v>
                </c:pt>
                <c:pt idx="55">
                  <c:v>40968</c:v>
                </c:pt>
                <c:pt idx="56">
                  <c:v>40999</c:v>
                </c:pt>
                <c:pt idx="57">
                  <c:v>41029</c:v>
                </c:pt>
                <c:pt idx="58">
                  <c:v>41060</c:v>
                </c:pt>
                <c:pt idx="59">
                  <c:v>41090</c:v>
                </c:pt>
                <c:pt idx="60">
                  <c:v>41121</c:v>
                </c:pt>
                <c:pt idx="61">
                  <c:v>41152</c:v>
                </c:pt>
                <c:pt idx="62">
                  <c:v>41182</c:v>
                </c:pt>
                <c:pt idx="63">
                  <c:v>41213</c:v>
                </c:pt>
                <c:pt idx="64">
                  <c:v>41243</c:v>
                </c:pt>
                <c:pt idx="65">
                  <c:v>41274</c:v>
                </c:pt>
                <c:pt idx="66">
                  <c:v>41305</c:v>
                </c:pt>
                <c:pt idx="67">
                  <c:v>41333</c:v>
                </c:pt>
                <c:pt idx="68">
                  <c:v>41364</c:v>
                </c:pt>
                <c:pt idx="69">
                  <c:v>41394</c:v>
                </c:pt>
                <c:pt idx="70">
                  <c:v>41425</c:v>
                </c:pt>
                <c:pt idx="71">
                  <c:v>41455</c:v>
                </c:pt>
                <c:pt idx="72">
                  <c:v>41486</c:v>
                </c:pt>
                <c:pt idx="73">
                  <c:v>41517</c:v>
                </c:pt>
                <c:pt idx="74">
                  <c:v>41547</c:v>
                </c:pt>
                <c:pt idx="75">
                  <c:v>41578</c:v>
                </c:pt>
                <c:pt idx="76">
                  <c:v>41608</c:v>
                </c:pt>
                <c:pt idx="77">
                  <c:v>41639</c:v>
                </c:pt>
                <c:pt idx="78">
                  <c:v>41670</c:v>
                </c:pt>
                <c:pt idx="79">
                  <c:v>41698</c:v>
                </c:pt>
                <c:pt idx="80">
                  <c:v>41729</c:v>
                </c:pt>
                <c:pt idx="81">
                  <c:v>41759</c:v>
                </c:pt>
                <c:pt idx="82">
                  <c:v>41790</c:v>
                </c:pt>
                <c:pt idx="83">
                  <c:v>41820</c:v>
                </c:pt>
                <c:pt idx="84">
                  <c:v>41851</c:v>
                </c:pt>
                <c:pt idx="85">
                  <c:v>41882</c:v>
                </c:pt>
                <c:pt idx="86">
                  <c:v>41912</c:v>
                </c:pt>
                <c:pt idx="87">
                  <c:v>41943</c:v>
                </c:pt>
                <c:pt idx="88">
                  <c:v>41973</c:v>
                </c:pt>
                <c:pt idx="89">
                  <c:v>42004</c:v>
                </c:pt>
                <c:pt idx="90">
                  <c:v>42035</c:v>
                </c:pt>
                <c:pt idx="91">
                  <c:v>42063</c:v>
                </c:pt>
                <c:pt idx="92">
                  <c:v>42094</c:v>
                </c:pt>
                <c:pt idx="93">
                  <c:v>42124</c:v>
                </c:pt>
                <c:pt idx="94">
                  <c:v>42155</c:v>
                </c:pt>
                <c:pt idx="95">
                  <c:v>42185</c:v>
                </c:pt>
                <c:pt idx="96">
                  <c:v>42216</c:v>
                </c:pt>
                <c:pt idx="97">
                  <c:v>42247</c:v>
                </c:pt>
                <c:pt idx="98">
                  <c:v>42277</c:v>
                </c:pt>
                <c:pt idx="99">
                  <c:v>42308</c:v>
                </c:pt>
                <c:pt idx="100">
                  <c:v>42338</c:v>
                </c:pt>
                <c:pt idx="101">
                  <c:v>42369</c:v>
                </c:pt>
                <c:pt idx="102">
                  <c:v>42400</c:v>
                </c:pt>
                <c:pt idx="103">
                  <c:v>42429</c:v>
                </c:pt>
                <c:pt idx="104">
                  <c:v>42460</c:v>
                </c:pt>
                <c:pt idx="105">
                  <c:v>42490</c:v>
                </c:pt>
                <c:pt idx="106">
                  <c:v>42521</c:v>
                </c:pt>
                <c:pt idx="107">
                  <c:v>42551</c:v>
                </c:pt>
                <c:pt idx="108">
                  <c:v>42582</c:v>
                </c:pt>
                <c:pt idx="109">
                  <c:v>42613</c:v>
                </c:pt>
                <c:pt idx="110">
                  <c:v>42643</c:v>
                </c:pt>
                <c:pt idx="111">
                  <c:v>42674</c:v>
                </c:pt>
                <c:pt idx="112">
                  <c:v>42704</c:v>
                </c:pt>
                <c:pt idx="113">
                  <c:v>42705</c:v>
                </c:pt>
                <c:pt idx="114">
                  <c:v>42736</c:v>
                </c:pt>
                <c:pt idx="115">
                  <c:v>42767</c:v>
                </c:pt>
                <c:pt idx="116">
                  <c:v>42795</c:v>
                </c:pt>
                <c:pt idx="117">
                  <c:v>42826</c:v>
                </c:pt>
                <c:pt idx="118">
                  <c:v>42856</c:v>
                </c:pt>
                <c:pt idx="119">
                  <c:v>42887</c:v>
                </c:pt>
                <c:pt idx="120">
                  <c:v>42917</c:v>
                </c:pt>
                <c:pt idx="121">
                  <c:v>42948</c:v>
                </c:pt>
                <c:pt idx="122">
                  <c:v>42979</c:v>
                </c:pt>
                <c:pt idx="123">
                  <c:v>43009</c:v>
                </c:pt>
                <c:pt idx="124">
                  <c:v>43040</c:v>
                </c:pt>
                <c:pt idx="125">
                  <c:v>43070</c:v>
                </c:pt>
                <c:pt idx="126">
                  <c:v>43101</c:v>
                </c:pt>
                <c:pt idx="127">
                  <c:v>43132</c:v>
                </c:pt>
                <c:pt idx="128">
                  <c:v>43160</c:v>
                </c:pt>
                <c:pt idx="129">
                  <c:v>43191</c:v>
                </c:pt>
                <c:pt idx="130">
                  <c:v>43221</c:v>
                </c:pt>
                <c:pt idx="131">
                  <c:v>43252</c:v>
                </c:pt>
                <c:pt idx="132">
                  <c:v>43282</c:v>
                </c:pt>
              </c:numCache>
            </c:numRef>
          </c:cat>
          <c:val>
            <c:numRef>
              <c:f>Sheet4!$N$21:$N$153</c:f>
              <c:numCache>
                <c:formatCode>0%</c:formatCode>
                <c:ptCount val="133"/>
                <c:pt idx="0">
                  <c:v>1.1093013802071952</c:v>
                </c:pt>
                <c:pt idx="1">
                  <c:v>1.0747723542785761</c:v>
                </c:pt>
                <c:pt idx="2">
                  <c:v>1.0949324555320186</c:v>
                </c:pt>
                <c:pt idx="3">
                  <c:v>1.1049652929917853</c:v>
                </c:pt>
                <c:pt idx="4">
                  <c:v>1.0312171712887812</c:v>
                </c:pt>
                <c:pt idx="5">
                  <c:v>1.0136373912565999</c:v>
                </c:pt>
                <c:pt idx="6">
                  <c:v>0.94438287415720235</c:v>
                </c:pt>
                <c:pt idx="7">
                  <c:v>0.92528995101065925</c:v>
                </c:pt>
                <c:pt idx="8">
                  <c:v>0.9733361013903532</c:v>
                </c:pt>
                <c:pt idx="9">
                  <c:v>1.0326909082044562</c:v>
                </c:pt>
                <c:pt idx="10">
                  <c:v>1.0633714249864679</c:v>
                </c:pt>
                <c:pt idx="11">
                  <c:v>1.0162211761653448</c:v>
                </c:pt>
                <c:pt idx="12">
                  <c:v>0.97734229819741636</c:v>
                </c:pt>
                <c:pt idx="13">
                  <c:v>0.95532708176650194</c:v>
                </c:pt>
                <c:pt idx="14">
                  <c:v>0.9391268477676441</c:v>
                </c:pt>
                <c:pt idx="15">
                  <c:v>0.90549606950623729</c:v>
                </c:pt>
                <c:pt idx="16">
                  <c:v>0.85809669922603504</c:v>
                </c:pt>
                <c:pt idx="17">
                  <c:v>0.80543169002256831</c:v>
                </c:pt>
                <c:pt idx="18">
                  <c:v>0.80218099557167266</c:v>
                </c:pt>
                <c:pt idx="19">
                  <c:v>0.77940005680292934</c:v>
                </c:pt>
                <c:pt idx="20">
                  <c:v>0.8008504265175036</c:v>
                </c:pt>
                <c:pt idx="21">
                  <c:v>0.85080884534514689</c:v>
                </c:pt>
                <c:pt idx="22">
                  <c:v>0.86011757600227046</c:v>
                </c:pt>
                <c:pt idx="23">
                  <c:v>0.84179734047499655</c:v>
                </c:pt>
                <c:pt idx="24">
                  <c:v>0.88288108781512808</c:v>
                </c:pt>
                <c:pt idx="25">
                  <c:v>0.87279021134814039</c:v>
                </c:pt>
                <c:pt idx="26">
                  <c:v>0.89911510066261591</c:v>
                </c:pt>
                <c:pt idx="27">
                  <c:v>0.95162321735948119</c:v>
                </c:pt>
                <c:pt idx="28">
                  <c:v>0.95913548600411946</c:v>
                </c:pt>
                <c:pt idx="29">
                  <c:v>1.0228496058561991</c:v>
                </c:pt>
                <c:pt idx="30">
                  <c:v>1.0010522785162619</c:v>
                </c:pt>
                <c:pt idx="31">
                  <c:v>1.0430031001723317</c:v>
                </c:pt>
                <c:pt idx="32">
                  <c:v>1.0431417112751167</c:v>
                </c:pt>
                <c:pt idx="33">
                  <c:v>1.0399964920289226</c:v>
                </c:pt>
                <c:pt idx="34">
                  <c:v>0.99519416598687127</c:v>
                </c:pt>
                <c:pt idx="35">
                  <c:v>0.9586914687525504</c:v>
                </c:pt>
                <c:pt idx="36">
                  <c:v>0.98862629647099642</c:v>
                </c:pt>
                <c:pt idx="37">
                  <c:v>0.92606180217094025</c:v>
                </c:pt>
                <c:pt idx="38">
                  <c:v>0.95949971721481286</c:v>
                </c:pt>
                <c:pt idx="39">
                  <c:v>0.99470576130404142</c:v>
                </c:pt>
                <c:pt idx="40">
                  <c:v>0.9989318393788913</c:v>
                </c:pt>
                <c:pt idx="41">
                  <c:v>1.0225390190390033</c:v>
                </c:pt>
                <c:pt idx="42">
                  <c:v>1.0497735604451783</c:v>
                </c:pt>
                <c:pt idx="43">
                  <c:v>1.051673288712301</c:v>
                </c:pt>
                <c:pt idx="44">
                  <c:v>1.0393887336605405</c:v>
                </c:pt>
                <c:pt idx="45">
                  <c:v>0.99173081404224883</c:v>
                </c:pt>
                <c:pt idx="46">
                  <c:v>0.97584087905150807</c:v>
                </c:pt>
                <c:pt idx="47">
                  <c:v>0.98239449213161667</c:v>
                </c:pt>
                <c:pt idx="48">
                  <c:v>0.92690891027863953</c:v>
                </c:pt>
                <c:pt idx="49">
                  <c:v>0.88461123110151185</c:v>
                </c:pt>
                <c:pt idx="50">
                  <c:v>0.82374258071156548</c:v>
                </c:pt>
                <c:pt idx="51">
                  <c:v>0.85259182972880199</c:v>
                </c:pt>
                <c:pt idx="52">
                  <c:v>0.81016836705798589</c:v>
                </c:pt>
                <c:pt idx="53">
                  <c:v>0.78909900928406751</c:v>
                </c:pt>
                <c:pt idx="54">
                  <c:v>0.79518815545959287</c:v>
                </c:pt>
                <c:pt idx="55">
                  <c:v>0.82412998915701741</c:v>
                </c:pt>
                <c:pt idx="56">
                  <c:v>0.83409284756914825</c:v>
                </c:pt>
                <c:pt idx="57">
                  <c:v>0.826207509801544</c:v>
                </c:pt>
                <c:pt idx="58">
                  <c:v>0.76370833084858969</c:v>
                </c:pt>
                <c:pt idx="59">
                  <c:v>0.79176947303917145</c:v>
                </c:pt>
                <c:pt idx="60">
                  <c:v>0.78188045749687363</c:v>
                </c:pt>
                <c:pt idx="61">
                  <c:v>0.78388036605913924</c:v>
                </c:pt>
                <c:pt idx="62">
                  <c:v>0.81514570526227004</c:v>
                </c:pt>
                <c:pt idx="63">
                  <c:v>0.81701855928258638</c:v>
                </c:pt>
                <c:pt idx="64">
                  <c:v>0.80836398637165763</c:v>
                </c:pt>
                <c:pt idx="65">
                  <c:v>0.8132640048975438</c:v>
                </c:pt>
                <c:pt idx="66">
                  <c:v>0.83699887588265831</c:v>
                </c:pt>
                <c:pt idx="67">
                  <c:v>0.8457032230026551</c:v>
                </c:pt>
                <c:pt idx="68">
                  <c:v>0.84144877555059328</c:v>
                </c:pt>
                <c:pt idx="69">
                  <c:v>0.82974359565852929</c:v>
                </c:pt>
                <c:pt idx="70">
                  <c:v>0.87668771279642688</c:v>
                </c:pt>
                <c:pt idx="71">
                  <c:v>0.91279515931329724</c:v>
                </c:pt>
                <c:pt idx="72">
                  <c:v>0.92730855250746713</c:v>
                </c:pt>
                <c:pt idx="73">
                  <c:v>0.93228126080102514</c:v>
                </c:pt>
                <c:pt idx="74">
                  <c:v>0.92908434317740174</c:v>
                </c:pt>
                <c:pt idx="75">
                  <c:v>0.93773976324151664</c:v>
                </c:pt>
                <c:pt idx="76">
                  <c:v>0.94994717158334308</c:v>
                </c:pt>
                <c:pt idx="77">
                  <c:v>0.97626064178127048</c:v>
                </c:pt>
                <c:pt idx="78">
                  <c:v>0.93664445991183598</c:v>
                </c:pt>
                <c:pt idx="79">
                  <c:v>0.94944493581424561</c:v>
                </c:pt>
                <c:pt idx="80">
                  <c:v>0.96660378320501716</c:v>
                </c:pt>
                <c:pt idx="81">
                  <c:v>0.96558393297523737</c:v>
                </c:pt>
                <c:pt idx="82">
                  <c:v>0.9291228126427844</c:v>
                </c:pt>
                <c:pt idx="83">
                  <c:v>0.93766379177450898</c:v>
                </c:pt>
                <c:pt idx="84">
                  <c:v>0.92573018302404175</c:v>
                </c:pt>
                <c:pt idx="85">
                  <c:v>0.88747837835831422</c:v>
                </c:pt>
                <c:pt idx="86">
                  <c:v>0.89153411311904263</c:v>
                </c:pt>
                <c:pt idx="87">
                  <c:v>0.87902835433382709</c:v>
                </c:pt>
                <c:pt idx="88">
                  <c:v>0.84792192518518006</c:v>
                </c:pt>
                <c:pt idx="89">
                  <c:v>0.82279904449486652</c:v>
                </c:pt>
                <c:pt idx="90">
                  <c:v>0.77610557999536933</c:v>
                </c:pt>
                <c:pt idx="91">
                  <c:v>0.83554776627757033</c:v>
                </c:pt>
                <c:pt idx="92">
                  <c:v>0.84166560255858469</c:v>
                </c:pt>
                <c:pt idx="93">
                  <c:v>0.86384552287349303</c:v>
                </c:pt>
                <c:pt idx="94">
                  <c:v>0.86567390991056115</c:v>
                </c:pt>
                <c:pt idx="95">
                  <c:v>0.8736321526542844</c:v>
                </c:pt>
                <c:pt idx="96">
                  <c:v>0.85965520067828094</c:v>
                </c:pt>
                <c:pt idx="97">
                  <c:v>0.84341077211043836</c:v>
                </c:pt>
                <c:pt idx="98">
                  <c:v>0.828246877735204</c:v>
                </c:pt>
                <c:pt idx="99">
                  <c:v>0.85420041944039726</c:v>
                </c:pt>
                <c:pt idx="100">
                  <c:v>0.85268285337559024</c:v>
                </c:pt>
                <c:pt idx="101">
                  <c:v>0.86759656223040948</c:v>
                </c:pt>
                <c:pt idx="102">
                  <c:v>0.82294360252804</c:v>
                </c:pt>
                <c:pt idx="103">
                  <c:v>0.81542530646239819</c:v>
                </c:pt>
                <c:pt idx="104">
                  <c:v>0.85816849703326803</c:v>
                </c:pt>
                <c:pt idx="105">
                  <c:v>0.87599601270191907</c:v>
                </c:pt>
                <c:pt idx="106">
                  <c:v>0.86341867348974233</c:v>
                </c:pt>
                <c:pt idx="107">
                  <c:v>0.8234587670473108</c:v>
                </c:pt>
                <c:pt idx="108">
                  <c:v>0.81389349384526521</c:v>
                </c:pt>
                <c:pt idx="109">
                  <c:v>0.78252258398864805</c:v>
                </c:pt>
                <c:pt idx="110">
                  <c:v>0.79790215310697421</c:v>
                </c:pt>
                <c:pt idx="111">
                  <c:v>0.84107052204758759</c:v>
                </c:pt>
                <c:pt idx="112">
                  <c:v>0.88114365250953641</c:v>
                </c:pt>
                <c:pt idx="113">
                  <c:v>0.86833895296294394</c:v>
                </c:pt>
                <c:pt idx="114">
                  <c:v>0.88190500954889373</c:v>
                </c:pt>
                <c:pt idx="115">
                  <c:v>0.86193822054192137</c:v>
                </c:pt>
                <c:pt idx="116">
                  <c:v>0.87021443342251514</c:v>
                </c:pt>
                <c:pt idx="117">
                  <c:v>0.86042861256129677</c:v>
                </c:pt>
                <c:pt idx="118">
                  <c:v>0.86843700374982724</c:v>
                </c:pt>
                <c:pt idx="119">
                  <c:v>0.89054308503509461</c:v>
                </c:pt>
                <c:pt idx="120">
                  <c:v>0.89435663767331053</c:v>
                </c:pt>
                <c:pt idx="121">
                  <c:v>0.87572191792903109</c:v>
                </c:pt>
                <c:pt idx="122">
                  <c:v>0.90608589254088467</c:v>
                </c:pt>
                <c:pt idx="123">
                  <c:v>0.9115056640879039</c:v>
                </c:pt>
                <c:pt idx="124">
                  <c:v>0.94692654936643472</c:v>
                </c:pt>
                <c:pt idx="125">
                  <c:v>0.9387053157105637</c:v>
                </c:pt>
                <c:pt idx="126">
                  <c:v>0.96866251888828492</c:v>
                </c:pt>
                <c:pt idx="127">
                  <c:v>0.95605075820640484</c:v>
                </c:pt>
                <c:pt idx="128">
                  <c:v>0.93122487757193673</c:v>
                </c:pt>
                <c:pt idx="129">
                  <c:v>0.95072666372386372</c:v>
                </c:pt>
                <c:pt idx="130">
                  <c:v>0.94485464119657325</c:v>
                </c:pt>
                <c:pt idx="131">
                  <c:v>0.94942397203313966</c:v>
                </c:pt>
                <c:pt idx="132">
                  <c:v>0.96268698134755482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575-6B4B-82BA-E066F3F3F6A0}"/>
            </c:ext>
          </c:extLst>
        </c:ser>
        <c:ser>
          <c:idx val="0"/>
          <c:order val="1"/>
          <c:tx>
            <c:v>PPF</c:v>
          </c:tx>
          <c:spPr>
            <a:ln w="28575" cap="rnd">
              <a:solidFill>
                <a:srgbClr val="6A2D91"/>
              </a:solidFill>
              <a:round/>
            </a:ln>
            <a:effectLst/>
          </c:spPr>
          <c:marker>
            <c:symbol val="none"/>
          </c:marker>
          <c:cat>
            <c:numRef>
              <c:f>Sheet4!$B$21:$B$153</c:f>
              <c:numCache>
                <c:formatCode>mmm\-yy</c:formatCode>
                <c:ptCount val="133"/>
                <c:pt idx="0">
                  <c:v>39294</c:v>
                </c:pt>
                <c:pt idx="1">
                  <c:v>39325</c:v>
                </c:pt>
                <c:pt idx="2">
                  <c:v>39355</c:v>
                </c:pt>
                <c:pt idx="3">
                  <c:v>39386</c:v>
                </c:pt>
                <c:pt idx="4">
                  <c:v>39416</c:v>
                </c:pt>
                <c:pt idx="5">
                  <c:v>39447</c:v>
                </c:pt>
                <c:pt idx="6">
                  <c:v>39478</c:v>
                </c:pt>
                <c:pt idx="7">
                  <c:v>39507</c:v>
                </c:pt>
                <c:pt idx="8">
                  <c:v>39538</c:v>
                </c:pt>
                <c:pt idx="9">
                  <c:v>39568</c:v>
                </c:pt>
                <c:pt idx="10">
                  <c:v>39599</c:v>
                </c:pt>
                <c:pt idx="11">
                  <c:v>39629</c:v>
                </c:pt>
                <c:pt idx="12">
                  <c:v>39660</c:v>
                </c:pt>
                <c:pt idx="13">
                  <c:v>39691</c:v>
                </c:pt>
                <c:pt idx="14">
                  <c:v>39721</c:v>
                </c:pt>
                <c:pt idx="15">
                  <c:v>39752</c:v>
                </c:pt>
                <c:pt idx="16">
                  <c:v>39782</c:v>
                </c:pt>
                <c:pt idx="17">
                  <c:v>39813</c:v>
                </c:pt>
                <c:pt idx="18">
                  <c:v>39844</c:v>
                </c:pt>
                <c:pt idx="19">
                  <c:v>39872</c:v>
                </c:pt>
                <c:pt idx="20">
                  <c:v>39903</c:v>
                </c:pt>
                <c:pt idx="21">
                  <c:v>39933</c:v>
                </c:pt>
                <c:pt idx="22">
                  <c:v>39964</c:v>
                </c:pt>
                <c:pt idx="23">
                  <c:v>39994</c:v>
                </c:pt>
                <c:pt idx="24">
                  <c:v>40025</c:v>
                </c:pt>
                <c:pt idx="25">
                  <c:v>40056</c:v>
                </c:pt>
                <c:pt idx="26">
                  <c:v>40086</c:v>
                </c:pt>
                <c:pt idx="27">
                  <c:v>40117</c:v>
                </c:pt>
                <c:pt idx="28">
                  <c:v>40147</c:v>
                </c:pt>
                <c:pt idx="29">
                  <c:v>40178</c:v>
                </c:pt>
                <c:pt idx="30">
                  <c:v>40209</c:v>
                </c:pt>
                <c:pt idx="31">
                  <c:v>40237</c:v>
                </c:pt>
                <c:pt idx="32">
                  <c:v>40268</c:v>
                </c:pt>
                <c:pt idx="33">
                  <c:v>40298</c:v>
                </c:pt>
                <c:pt idx="34">
                  <c:v>40329</c:v>
                </c:pt>
                <c:pt idx="35">
                  <c:v>40359</c:v>
                </c:pt>
                <c:pt idx="36">
                  <c:v>40390</c:v>
                </c:pt>
                <c:pt idx="37">
                  <c:v>40421</c:v>
                </c:pt>
                <c:pt idx="38">
                  <c:v>40451</c:v>
                </c:pt>
                <c:pt idx="39">
                  <c:v>40482</c:v>
                </c:pt>
                <c:pt idx="40">
                  <c:v>40512</c:v>
                </c:pt>
                <c:pt idx="41">
                  <c:v>40543</c:v>
                </c:pt>
                <c:pt idx="42">
                  <c:v>40574</c:v>
                </c:pt>
                <c:pt idx="43">
                  <c:v>40602</c:v>
                </c:pt>
                <c:pt idx="44">
                  <c:v>40633</c:v>
                </c:pt>
                <c:pt idx="45">
                  <c:v>40663</c:v>
                </c:pt>
                <c:pt idx="46">
                  <c:v>40694</c:v>
                </c:pt>
                <c:pt idx="47">
                  <c:v>40724</c:v>
                </c:pt>
                <c:pt idx="48">
                  <c:v>40755</c:v>
                </c:pt>
                <c:pt idx="49">
                  <c:v>40786</c:v>
                </c:pt>
                <c:pt idx="50">
                  <c:v>40816</c:v>
                </c:pt>
                <c:pt idx="51">
                  <c:v>40847</c:v>
                </c:pt>
                <c:pt idx="52">
                  <c:v>40877</c:v>
                </c:pt>
                <c:pt idx="53">
                  <c:v>40908</c:v>
                </c:pt>
                <c:pt idx="54">
                  <c:v>40939</c:v>
                </c:pt>
                <c:pt idx="55">
                  <c:v>40968</c:v>
                </c:pt>
                <c:pt idx="56">
                  <c:v>40999</c:v>
                </c:pt>
                <c:pt idx="57">
                  <c:v>41029</c:v>
                </c:pt>
                <c:pt idx="58">
                  <c:v>41060</c:v>
                </c:pt>
                <c:pt idx="59">
                  <c:v>41090</c:v>
                </c:pt>
                <c:pt idx="60">
                  <c:v>41121</c:v>
                </c:pt>
                <c:pt idx="61">
                  <c:v>41152</c:v>
                </c:pt>
                <c:pt idx="62">
                  <c:v>41182</c:v>
                </c:pt>
                <c:pt idx="63">
                  <c:v>41213</c:v>
                </c:pt>
                <c:pt idx="64">
                  <c:v>41243</c:v>
                </c:pt>
                <c:pt idx="65">
                  <c:v>41274</c:v>
                </c:pt>
                <c:pt idx="66">
                  <c:v>41305</c:v>
                </c:pt>
                <c:pt idx="67">
                  <c:v>41333</c:v>
                </c:pt>
                <c:pt idx="68">
                  <c:v>41364</c:v>
                </c:pt>
                <c:pt idx="69">
                  <c:v>41394</c:v>
                </c:pt>
                <c:pt idx="70">
                  <c:v>41425</c:v>
                </c:pt>
                <c:pt idx="71">
                  <c:v>41455</c:v>
                </c:pt>
                <c:pt idx="72">
                  <c:v>41486</c:v>
                </c:pt>
                <c:pt idx="73">
                  <c:v>41517</c:v>
                </c:pt>
                <c:pt idx="74">
                  <c:v>41547</c:v>
                </c:pt>
                <c:pt idx="75">
                  <c:v>41578</c:v>
                </c:pt>
                <c:pt idx="76">
                  <c:v>41608</c:v>
                </c:pt>
                <c:pt idx="77">
                  <c:v>41639</c:v>
                </c:pt>
                <c:pt idx="78">
                  <c:v>41670</c:v>
                </c:pt>
                <c:pt idx="79">
                  <c:v>41698</c:v>
                </c:pt>
                <c:pt idx="80">
                  <c:v>41729</c:v>
                </c:pt>
                <c:pt idx="81">
                  <c:v>41759</c:v>
                </c:pt>
                <c:pt idx="82">
                  <c:v>41790</c:v>
                </c:pt>
                <c:pt idx="83">
                  <c:v>41820</c:v>
                </c:pt>
                <c:pt idx="84">
                  <c:v>41851</c:v>
                </c:pt>
                <c:pt idx="85">
                  <c:v>41882</c:v>
                </c:pt>
                <c:pt idx="86">
                  <c:v>41912</c:v>
                </c:pt>
                <c:pt idx="87">
                  <c:v>41943</c:v>
                </c:pt>
                <c:pt idx="88">
                  <c:v>41973</c:v>
                </c:pt>
                <c:pt idx="89">
                  <c:v>42004</c:v>
                </c:pt>
                <c:pt idx="90">
                  <c:v>42035</c:v>
                </c:pt>
                <c:pt idx="91">
                  <c:v>42063</c:v>
                </c:pt>
                <c:pt idx="92">
                  <c:v>42094</c:v>
                </c:pt>
                <c:pt idx="93">
                  <c:v>42124</c:v>
                </c:pt>
                <c:pt idx="94">
                  <c:v>42155</c:v>
                </c:pt>
                <c:pt idx="95">
                  <c:v>42185</c:v>
                </c:pt>
                <c:pt idx="96">
                  <c:v>42216</c:v>
                </c:pt>
                <c:pt idx="97">
                  <c:v>42247</c:v>
                </c:pt>
                <c:pt idx="98">
                  <c:v>42277</c:v>
                </c:pt>
                <c:pt idx="99">
                  <c:v>42308</c:v>
                </c:pt>
                <c:pt idx="100">
                  <c:v>42338</c:v>
                </c:pt>
                <c:pt idx="101">
                  <c:v>42369</c:v>
                </c:pt>
                <c:pt idx="102">
                  <c:v>42400</c:v>
                </c:pt>
                <c:pt idx="103">
                  <c:v>42429</c:v>
                </c:pt>
                <c:pt idx="104">
                  <c:v>42460</c:v>
                </c:pt>
                <c:pt idx="105">
                  <c:v>42490</c:v>
                </c:pt>
                <c:pt idx="106">
                  <c:v>42521</c:v>
                </c:pt>
                <c:pt idx="107">
                  <c:v>42551</c:v>
                </c:pt>
                <c:pt idx="108">
                  <c:v>42582</c:v>
                </c:pt>
                <c:pt idx="109">
                  <c:v>42613</c:v>
                </c:pt>
                <c:pt idx="110">
                  <c:v>42643</c:v>
                </c:pt>
                <c:pt idx="111">
                  <c:v>42674</c:v>
                </c:pt>
                <c:pt idx="112">
                  <c:v>42704</c:v>
                </c:pt>
                <c:pt idx="113">
                  <c:v>42705</c:v>
                </c:pt>
                <c:pt idx="114">
                  <c:v>42736</c:v>
                </c:pt>
                <c:pt idx="115">
                  <c:v>42767</c:v>
                </c:pt>
                <c:pt idx="116">
                  <c:v>42795</c:v>
                </c:pt>
                <c:pt idx="117">
                  <c:v>42826</c:v>
                </c:pt>
                <c:pt idx="118">
                  <c:v>42856</c:v>
                </c:pt>
                <c:pt idx="119">
                  <c:v>42887</c:v>
                </c:pt>
                <c:pt idx="120">
                  <c:v>42917</c:v>
                </c:pt>
                <c:pt idx="121">
                  <c:v>42948</c:v>
                </c:pt>
                <c:pt idx="122">
                  <c:v>42979</c:v>
                </c:pt>
                <c:pt idx="123">
                  <c:v>43009</c:v>
                </c:pt>
                <c:pt idx="124">
                  <c:v>43040</c:v>
                </c:pt>
                <c:pt idx="125">
                  <c:v>43070</c:v>
                </c:pt>
                <c:pt idx="126">
                  <c:v>43101</c:v>
                </c:pt>
                <c:pt idx="127">
                  <c:v>43132</c:v>
                </c:pt>
                <c:pt idx="128">
                  <c:v>43160</c:v>
                </c:pt>
                <c:pt idx="129">
                  <c:v>43191</c:v>
                </c:pt>
                <c:pt idx="130">
                  <c:v>43221</c:v>
                </c:pt>
                <c:pt idx="131">
                  <c:v>43252</c:v>
                </c:pt>
                <c:pt idx="132">
                  <c:v>43282</c:v>
                </c:pt>
              </c:numCache>
            </c:numRef>
          </c:cat>
          <c:val>
            <c:numRef>
              <c:f>Sheet4!$O$21:$O$153</c:f>
              <c:numCache>
                <c:formatCode>0.0%</c:formatCode>
                <c:ptCount val="133"/>
                <c:pt idx="0">
                  <c:v>0.94099999999999995</c:v>
                </c:pt>
                <c:pt idx="1">
                  <c:v>0.93600000000000005</c:v>
                </c:pt>
                <c:pt idx="2">
                  <c:v>0.94750000000000001</c:v>
                </c:pt>
                <c:pt idx="3">
                  <c:v>0.95899999999999996</c:v>
                </c:pt>
                <c:pt idx="4">
                  <c:v>0.94799999999999995</c:v>
                </c:pt>
                <c:pt idx="5">
                  <c:v>0.93700000000000006</c:v>
                </c:pt>
                <c:pt idx="6">
                  <c:v>0.93830000000000002</c:v>
                </c:pt>
                <c:pt idx="7">
                  <c:v>0.92900000000000005</c:v>
                </c:pt>
                <c:pt idx="8">
                  <c:v>0.91500000000000004</c:v>
                </c:pt>
                <c:pt idx="9">
                  <c:v>0.90433333333333332</c:v>
                </c:pt>
                <c:pt idx="10">
                  <c:v>0.89366666666666672</c:v>
                </c:pt>
                <c:pt idx="11">
                  <c:v>0.88300000000000001</c:v>
                </c:pt>
                <c:pt idx="12">
                  <c:v>0.84799999999999998</c:v>
                </c:pt>
                <c:pt idx="13">
                  <c:v>0.85599999999999998</c:v>
                </c:pt>
                <c:pt idx="14">
                  <c:v>0.86399999999999999</c:v>
                </c:pt>
                <c:pt idx="15">
                  <c:v>0.85599999999999998</c:v>
                </c:pt>
                <c:pt idx="16">
                  <c:v>0.86499999999999999</c:v>
                </c:pt>
                <c:pt idx="17">
                  <c:v>0.83599999999999997</c:v>
                </c:pt>
                <c:pt idx="18">
                  <c:v>0.76100000000000001</c:v>
                </c:pt>
                <c:pt idx="19">
                  <c:v>0.78600000000000003</c:v>
                </c:pt>
                <c:pt idx="20">
                  <c:v>0.88400000000000001</c:v>
                </c:pt>
                <c:pt idx="21">
                  <c:v>0.88400000000000001</c:v>
                </c:pt>
                <c:pt idx="22">
                  <c:v>0.91</c:v>
                </c:pt>
                <c:pt idx="23">
                  <c:v>0.85799999999999998</c:v>
                </c:pt>
                <c:pt idx="24">
                  <c:v>0.90900000000000003</c:v>
                </c:pt>
                <c:pt idx="25">
                  <c:v>0.93100000000000005</c:v>
                </c:pt>
                <c:pt idx="26">
                  <c:v>0.92800000000000005</c:v>
                </c:pt>
                <c:pt idx="27">
                  <c:v>0.90900000000000003</c:v>
                </c:pt>
                <c:pt idx="28">
                  <c:v>0.91100000000000003</c:v>
                </c:pt>
                <c:pt idx="29">
                  <c:v>0.94799999999999995</c:v>
                </c:pt>
                <c:pt idx="30">
                  <c:v>0.95199999999999996</c:v>
                </c:pt>
                <c:pt idx="31">
                  <c:v>0.98699999999999999</c:v>
                </c:pt>
                <c:pt idx="32">
                  <c:v>1.0329999999999999</c:v>
                </c:pt>
                <c:pt idx="33">
                  <c:v>1.0309999999999999</c:v>
                </c:pt>
                <c:pt idx="34">
                  <c:v>1.0069999999999999</c:v>
                </c:pt>
                <c:pt idx="35">
                  <c:v>0.995</c:v>
                </c:pt>
                <c:pt idx="36">
                  <c:v>1.0189999999999999</c:v>
                </c:pt>
                <c:pt idx="37">
                  <c:v>0.99099999999999999</c:v>
                </c:pt>
                <c:pt idx="38">
                  <c:v>1.03</c:v>
                </c:pt>
                <c:pt idx="39">
                  <c:v>1.0449999999999999</c:v>
                </c:pt>
                <c:pt idx="40">
                  <c:v>1.036</c:v>
                </c:pt>
                <c:pt idx="41">
                  <c:v>1.042</c:v>
                </c:pt>
                <c:pt idx="42">
                  <c:v>1.0449999999999999</c:v>
                </c:pt>
                <c:pt idx="43">
                  <c:v>1.032</c:v>
                </c:pt>
                <c:pt idx="44">
                  <c:v>1.0509999999999999</c:v>
                </c:pt>
                <c:pt idx="45">
                  <c:v>1.0389999999999999</c:v>
                </c:pt>
                <c:pt idx="46">
                  <c:v>1.0409999999999999</c:v>
                </c:pt>
                <c:pt idx="47">
                  <c:v>1.05</c:v>
                </c:pt>
                <c:pt idx="48">
                  <c:v>1.022</c:v>
                </c:pt>
                <c:pt idx="49">
                  <c:v>1.0290000000000001</c:v>
                </c:pt>
                <c:pt idx="50">
                  <c:v>0.995</c:v>
                </c:pt>
                <c:pt idx="51">
                  <c:v>0.99</c:v>
                </c:pt>
                <c:pt idx="52">
                  <c:v>0.98799999999999999</c:v>
                </c:pt>
                <c:pt idx="53">
                  <c:v>0.98499999999999999</c:v>
                </c:pt>
                <c:pt idx="54">
                  <c:v>0.99299999999999999</c:v>
                </c:pt>
                <c:pt idx="55" formatCode="0.00%">
                  <c:v>1.018</c:v>
                </c:pt>
                <c:pt idx="56" formatCode="0.00%">
                  <c:v>1.0680000000000001</c:v>
                </c:pt>
                <c:pt idx="57" formatCode="0.00%">
                  <c:v>1.0469999999999999</c:v>
                </c:pt>
                <c:pt idx="58" formatCode="0.00%">
                  <c:v>1.0289999999999999</c:v>
                </c:pt>
                <c:pt idx="59" formatCode="0.00%">
                  <c:v>1.024</c:v>
                </c:pt>
                <c:pt idx="60" formatCode="0.00%">
                  <c:v>1.03</c:v>
                </c:pt>
                <c:pt idx="61" formatCode="0.00%">
                  <c:v>1.03</c:v>
                </c:pt>
                <c:pt idx="62" formatCode="0.00%">
                  <c:v>1.0490000000000002</c:v>
                </c:pt>
                <c:pt idx="63" formatCode="0.00%">
                  <c:v>1.046</c:v>
                </c:pt>
                <c:pt idx="64" formatCode="0.00%">
                  <c:v>1.0369999999999999</c:v>
                </c:pt>
                <c:pt idx="65" formatCode="0.00%">
                  <c:v>1.0469999999999999</c:v>
                </c:pt>
                <c:pt idx="66" formatCode="0.00%">
                  <c:v>1.0549999999999999</c:v>
                </c:pt>
                <c:pt idx="67" formatCode="0.00%">
                  <c:v>1.0649999999999999</c:v>
                </c:pt>
                <c:pt idx="68" formatCode="0.00%">
                  <c:v>1.0959999999999999</c:v>
                </c:pt>
                <c:pt idx="69" formatCode="0.00%">
                  <c:v>1.1099999999999999</c:v>
                </c:pt>
                <c:pt idx="70" formatCode="0.00%">
                  <c:v>1.1240000000000001</c:v>
                </c:pt>
                <c:pt idx="71" formatCode="0.00%">
                  <c:v>1.1279999999999999</c:v>
                </c:pt>
                <c:pt idx="72" formatCode="0.00%">
                  <c:v>1.097</c:v>
                </c:pt>
                <c:pt idx="73" formatCode="0.00%">
                  <c:v>1.097</c:v>
                </c:pt>
                <c:pt idx="74" formatCode="0.00%">
                  <c:v>1.101</c:v>
                </c:pt>
                <c:pt idx="75" formatCode="0.00%">
                  <c:v>1.1120000000000001</c:v>
                </c:pt>
                <c:pt idx="76" formatCode="0.00%">
                  <c:v>1.119</c:v>
                </c:pt>
                <c:pt idx="77" formatCode="0.00%">
                  <c:v>1.1180000000000001</c:v>
                </c:pt>
                <c:pt idx="78" formatCode="0.00%">
                  <c:v>1.111</c:v>
                </c:pt>
                <c:pt idx="79" formatCode="0.00%">
                  <c:v>1.131</c:v>
                </c:pt>
                <c:pt idx="80" formatCode="0.00%">
                  <c:v>1.125</c:v>
                </c:pt>
                <c:pt idx="81" formatCode="0.00%">
                  <c:v>1.129</c:v>
                </c:pt>
                <c:pt idx="82" formatCode="0.00%">
                  <c:v>1.1359999999999999</c:v>
                </c:pt>
                <c:pt idx="83" formatCode="0.00%">
                  <c:v>1.143</c:v>
                </c:pt>
                <c:pt idx="84" formatCode="0.00%">
                  <c:v>1.137</c:v>
                </c:pt>
                <c:pt idx="85" formatCode="0.00%">
                  <c:v>1.1340000000000001</c:v>
                </c:pt>
                <c:pt idx="86" formatCode="0.00%">
                  <c:v>1.1439999999999999</c:v>
                </c:pt>
                <c:pt idx="87" formatCode="0.00%">
                  <c:v>1.147</c:v>
                </c:pt>
                <c:pt idx="88" formatCode="0.00%">
                  <c:v>1.1179999999999999</c:v>
                </c:pt>
                <c:pt idx="89" formatCode="0.00%">
                  <c:v>1.117</c:v>
                </c:pt>
                <c:pt idx="90" formatCode="0.00%">
                  <c:v>1.1100000000000001</c:v>
                </c:pt>
                <c:pt idx="91" formatCode="0.00%">
                  <c:v>1.1579999999999999</c:v>
                </c:pt>
                <c:pt idx="92" formatCode="0.00%">
                  <c:v>1.151</c:v>
                </c:pt>
                <c:pt idx="93" formatCode="0.00%">
                  <c:v>1.1619999999999999</c:v>
                </c:pt>
                <c:pt idx="94" formatCode="0.00%">
                  <c:v>1.1599999999999999</c:v>
                </c:pt>
                <c:pt idx="95" formatCode="0.00%">
                  <c:v>1.165</c:v>
                </c:pt>
                <c:pt idx="96" formatCode="0.00%">
                  <c:v>1.161</c:v>
                </c:pt>
                <c:pt idx="97" formatCode="0.00%">
                  <c:v>1.1579999999999999</c:v>
                </c:pt>
                <c:pt idx="98" formatCode="0.00%">
                  <c:v>1.1539999999999999</c:v>
                </c:pt>
                <c:pt idx="99" formatCode="0.00%">
                  <c:v>1.171</c:v>
                </c:pt>
                <c:pt idx="100" formatCode="0.00%">
                  <c:v>1.163</c:v>
                </c:pt>
                <c:pt idx="101" formatCode="0.00%">
                  <c:v>1.1719999999999999</c:v>
                </c:pt>
                <c:pt idx="102" formatCode="0.00%">
                  <c:v>1.1559999999999999</c:v>
                </c:pt>
                <c:pt idx="103" formatCode="0.00%">
                  <c:v>1.145</c:v>
                </c:pt>
                <c:pt idx="104" formatCode="0.00%">
                  <c:v>1.163</c:v>
                </c:pt>
                <c:pt idx="105" formatCode="0.00%">
                  <c:v>1.1719999999999999</c:v>
                </c:pt>
                <c:pt idx="106" formatCode="0.00%">
                  <c:v>1.179</c:v>
                </c:pt>
                <c:pt idx="107" formatCode="0.00%">
                  <c:v>1.1539999999999999</c:v>
                </c:pt>
                <c:pt idx="108" formatCode="0.00%">
                  <c:v>1.153</c:v>
                </c:pt>
                <c:pt idx="109" formatCode="0.00%">
                  <c:v>1.1479999999999999</c:v>
                </c:pt>
                <c:pt idx="110" formatCode="0.00%">
                  <c:v>1.1619999999999999</c:v>
                </c:pt>
                <c:pt idx="111" formatCode="0.00%">
                  <c:v>1.1759999999999999</c:v>
                </c:pt>
                <c:pt idx="112" formatCode="0.00%">
                  <c:v>1.181</c:v>
                </c:pt>
                <c:pt idx="113" formatCode="0.00%">
                  <c:v>1.177</c:v>
                </c:pt>
                <c:pt idx="114" formatCode="0.00%">
                  <c:v>1.1859999999999999</c:v>
                </c:pt>
                <c:pt idx="115" formatCode="0.00%">
                  <c:v>1.1859999999999999</c:v>
                </c:pt>
                <c:pt idx="116" formatCode="0.00%">
                  <c:v>1.216</c:v>
                </c:pt>
                <c:pt idx="117" formatCode="0.00%">
                  <c:v>1.218</c:v>
                </c:pt>
                <c:pt idx="118" formatCode="0.00%">
                  <c:v>1.204</c:v>
                </c:pt>
                <c:pt idx="119" formatCode="0.00%">
                  <c:v>1.2150000000000001</c:v>
                </c:pt>
                <c:pt idx="120" formatCode="0%">
                  <c:v>1.22</c:v>
                </c:pt>
                <c:pt idx="121" formatCode="0%">
                  <c:v>1.22</c:v>
                </c:pt>
                <c:pt idx="122" formatCode="0.00%">
                  <c:v>1.2330000000000001</c:v>
                </c:pt>
                <c:pt idx="123" formatCode="0.00%">
                  <c:v>1.27</c:v>
                </c:pt>
                <c:pt idx="124" formatCode="0.00%">
                  <c:v>1.268</c:v>
                </c:pt>
                <c:pt idx="125" formatCode="0.00%">
                  <c:v>1.268</c:v>
                </c:pt>
                <c:pt idx="126" formatCode="0.00%">
                  <c:v>1.2230000000000001</c:v>
                </c:pt>
                <c:pt idx="127" formatCode="0.00%">
                  <c:v>1.22</c:v>
                </c:pt>
                <c:pt idx="128" formatCode="0.00%">
                  <c:v>1.228</c:v>
                </c:pt>
                <c:pt idx="129" formatCode="0.00%">
                  <c:v>1.242</c:v>
                </c:pt>
                <c:pt idx="130" formatCode="0.00%">
                  <c:v>1.2350000000000001</c:v>
                </c:pt>
                <c:pt idx="131" formatCode="0.00%">
                  <c:v>1.238</c:v>
                </c:pt>
                <c:pt idx="132" formatCode="0.00%">
                  <c:v>1.2430000000000001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575-6B4B-82BA-E066F3F3F6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00503512"/>
        <c:axId val="700501944"/>
      </c:lineChart>
      <c:dateAx>
        <c:axId val="700503512"/>
        <c:scaling>
          <c:orientation val="minMax"/>
          <c:max val="43313"/>
          <c:min val="39294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700501944"/>
        <c:crosses val="autoZero"/>
        <c:auto val="1"/>
        <c:lblOffset val="100"/>
        <c:baseTimeUnit val="days"/>
      </c:dateAx>
      <c:valAx>
        <c:axId val="700501944"/>
        <c:scaling>
          <c:orientation val="minMax"/>
          <c:max val="1.3"/>
          <c:min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r>
                  <a:rPr lang="en-US" sz="1100"/>
                  <a:t>Funding level</a:t>
                </a:r>
              </a:p>
            </c:rich>
          </c:tx>
          <c:layout>
            <c:manualLayout>
              <c:xMode val="edge"/>
              <c:yMode val="edge"/>
              <c:x val="6.3891224270966615E-3"/>
              <c:y val="0.346820777950130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700503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854816599474424E-2"/>
          <c:y val="0.92786327265262358"/>
          <c:w val="0.27609698921074788"/>
          <c:h val="5.41978311827453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169129188340754E-2"/>
          <c:y val="5.1673527404248729E-2"/>
          <c:w val="0.77486340015134036"/>
          <c:h val="0.68956186103495243"/>
        </c:manualLayout>
      </c:layout>
      <c:barChart>
        <c:barDir val="col"/>
        <c:grouping val="stacked"/>
        <c:varyColors val="0"/>
        <c:ser>
          <c:idx val="0"/>
          <c:order val="0"/>
          <c:tx>
            <c:v>Insolvency events in deficit at assessment date (LHS)</c:v>
          </c:tx>
          <c:spPr>
            <a:solidFill>
              <a:srgbClr val="6A2D91"/>
            </a:solidFill>
          </c:spPr>
          <c:invertIfNegative val="0"/>
          <c:cat>
            <c:strRef>
              <c:f>'Figure 6.1'!date</c:f>
              <c:strCache>
                <c:ptCount val="52"/>
                <c:pt idx="1">
                  <c:v>Q3 2005</c:v>
                </c:pt>
                <c:pt idx="3">
                  <c:v>Q1 2006</c:v>
                </c:pt>
                <c:pt idx="5">
                  <c:v>Q3 2006</c:v>
                </c:pt>
                <c:pt idx="7">
                  <c:v>Q1 2007</c:v>
                </c:pt>
                <c:pt idx="9">
                  <c:v>Q3 2007</c:v>
                </c:pt>
                <c:pt idx="11">
                  <c:v>Q1 2008</c:v>
                </c:pt>
                <c:pt idx="13">
                  <c:v>Q3 2008</c:v>
                </c:pt>
                <c:pt idx="15">
                  <c:v>Q1 2009</c:v>
                </c:pt>
                <c:pt idx="17">
                  <c:v>Q3 2009</c:v>
                </c:pt>
                <c:pt idx="19">
                  <c:v>Q1 2010</c:v>
                </c:pt>
                <c:pt idx="21">
                  <c:v>Q3 2010</c:v>
                </c:pt>
                <c:pt idx="23">
                  <c:v>Q1 2011</c:v>
                </c:pt>
                <c:pt idx="25">
                  <c:v>Q3 2011</c:v>
                </c:pt>
                <c:pt idx="27">
                  <c:v>Q1 2012</c:v>
                </c:pt>
                <c:pt idx="29">
                  <c:v>Q3 2012</c:v>
                </c:pt>
                <c:pt idx="31">
                  <c:v>Q1 2013</c:v>
                </c:pt>
                <c:pt idx="33">
                  <c:v>Q3 2013</c:v>
                </c:pt>
                <c:pt idx="35">
                  <c:v>Q1 2014</c:v>
                </c:pt>
                <c:pt idx="37">
                  <c:v>Q3 2014</c:v>
                </c:pt>
                <c:pt idx="39">
                  <c:v>Q1 2015</c:v>
                </c:pt>
                <c:pt idx="41">
                  <c:v>Q3 2015</c:v>
                </c:pt>
                <c:pt idx="43">
                  <c:v>Q1 2016</c:v>
                </c:pt>
                <c:pt idx="45">
                  <c:v>Q3 2016</c:v>
                </c:pt>
                <c:pt idx="47">
                  <c:v>Q1 2017</c:v>
                </c:pt>
                <c:pt idx="49">
                  <c:v>Q3 2017</c:v>
                </c:pt>
                <c:pt idx="51">
                  <c:v>Q1 2018</c:v>
                </c:pt>
              </c:strCache>
            </c:strRef>
          </c:cat>
          <c:val>
            <c:numRef>
              <c:f>'Figure 6.1'!Insolvency_events_in_deficit_at_assessment_date</c:f>
              <c:numCache>
                <c:formatCode>General</c:formatCode>
                <c:ptCount val="52"/>
                <c:pt idx="0">
                  <c:v>23</c:v>
                </c:pt>
                <c:pt idx="1">
                  <c:v>14</c:v>
                </c:pt>
                <c:pt idx="2">
                  <c:v>18</c:v>
                </c:pt>
                <c:pt idx="3">
                  <c:v>52</c:v>
                </c:pt>
                <c:pt idx="4">
                  <c:v>25</c:v>
                </c:pt>
                <c:pt idx="5">
                  <c:v>26</c:v>
                </c:pt>
                <c:pt idx="6">
                  <c:v>22</c:v>
                </c:pt>
                <c:pt idx="7">
                  <c:v>22</c:v>
                </c:pt>
                <c:pt idx="8">
                  <c:v>24</c:v>
                </c:pt>
                <c:pt idx="9">
                  <c:v>14</c:v>
                </c:pt>
                <c:pt idx="10">
                  <c:v>30</c:v>
                </c:pt>
                <c:pt idx="11">
                  <c:v>18</c:v>
                </c:pt>
                <c:pt idx="12">
                  <c:v>30</c:v>
                </c:pt>
                <c:pt idx="13">
                  <c:v>22</c:v>
                </c:pt>
                <c:pt idx="14">
                  <c:v>23</c:v>
                </c:pt>
                <c:pt idx="15">
                  <c:v>45</c:v>
                </c:pt>
                <c:pt idx="16">
                  <c:v>22</c:v>
                </c:pt>
                <c:pt idx="17">
                  <c:v>29</c:v>
                </c:pt>
                <c:pt idx="18">
                  <c:v>18</c:v>
                </c:pt>
                <c:pt idx="19">
                  <c:v>29</c:v>
                </c:pt>
                <c:pt idx="20">
                  <c:v>34</c:v>
                </c:pt>
                <c:pt idx="21">
                  <c:v>23</c:v>
                </c:pt>
                <c:pt idx="22">
                  <c:v>28</c:v>
                </c:pt>
                <c:pt idx="23">
                  <c:v>25</c:v>
                </c:pt>
                <c:pt idx="24">
                  <c:v>20</c:v>
                </c:pt>
                <c:pt idx="25">
                  <c:v>19</c:v>
                </c:pt>
                <c:pt idx="26">
                  <c:v>22</c:v>
                </c:pt>
                <c:pt idx="27">
                  <c:v>28</c:v>
                </c:pt>
                <c:pt idx="28">
                  <c:v>21</c:v>
                </c:pt>
                <c:pt idx="29">
                  <c:v>27</c:v>
                </c:pt>
                <c:pt idx="30">
                  <c:v>30</c:v>
                </c:pt>
                <c:pt idx="31">
                  <c:v>23</c:v>
                </c:pt>
                <c:pt idx="32">
                  <c:v>32</c:v>
                </c:pt>
                <c:pt idx="33">
                  <c:v>14</c:v>
                </c:pt>
                <c:pt idx="34">
                  <c:v>7</c:v>
                </c:pt>
                <c:pt idx="35">
                  <c:v>20</c:v>
                </c:pt>
                <c:pt idx="36">
                  <c:v>5</c:v>
                </c:pt>
                <c:pt idx="37">
                  <c:v>5</c:v>
                </c:pt>
                <c:pt idx="38">
                  <c:v>10</c:v>
                </c:pt>
                <c:pt idx="39">
                  <c:v>18</c:v>
                </c:pt>
                <c:pt idx="40">
                  <c:v>7</c:v>
                </c:pt>
                <c:pt idx="41">
                  <c:v>10</c:v>
                </c:pt>
                <c:pt idx="42">
                  <c:v>23</c:v>
                </c:pt>
                <c:pt idx="43">
                  <c:v>9</c:v>
                </c:pt>
                <c:pt idx="44">
                  <c:v>10</c:v>
                </c:pt>
                <c:pt idx="45">
                  <c:v>6</c:v>
                </c:pt>
                <c:pt idx="46">
                  <c:v>11</c:v>
                </c:pt>
                <c:pt idx="47">
                  <c:v>10</c:v>
                </c:pt>
                <c:pt idx="48">
                  <c:v>15</c:v>
                </c:pt>
                <c:pt idx="49">
                  <c:v>5</c:v>
                </c:pt>
                <c:pt idx="50">
                  <c:v>7</c:v>
                </c:pt>
                <c:pt idx="5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06-854C-AAC2-D3B70774E594}"/>
            </c:ext>
          </c:extLst>
        </c:ser>
        <c:ser>
          <c:idx val="1"/>
          <c:order val="1"/>
          <c:tx>
            <c:v>Insolvency events in surplus at assessment date (LHS)</c:v>
          </c:tx>
          <c:spPr>
            <a:solidFill>
              <a:schemeClr val="accent3"/>
            </a:solidFill>
          </c:spPr>
          <c:invertIfNegative val="0"/>
          <c:cat>
            <c:strRef>
              <c:f>'Figure 6.1'!date</c:f>
              <c:strCache>
                <c:ptCount val="52"/>
                <c:pt idx="1">
                  <c:v>Q3 2005</c:v>
                </c:pt>
                <c:pt idx="3">
                  <c:v>Q1 2006</c:v>
                </c:pt>
                <c:pt idx="5">
                  <c:v>Q3 2006</c:v>
                </c:pt>
                <c:pt idx="7">
                  <c:v>Q1 2007</c:v>
                </c:pt>
                <c:pt idx="9">
                  <c:v>Q3 2007</c:v>
                </c:pt>
                <c:pt idx="11">
                  <c:v>Q1 2008</c:v>
                </c:pt>
                <c:pt idx="13">
                  <c:v>Q3 2008</c:v>
                </c:pt>
                <c:pt idx="15">
                  <c:v>Q1 2009</c:v>
                </c:pt>
                <c:pt idx="17">
                  <c:v>Q3 2009</c:v>
                </c:pt>
                <c:pt idx="19">
                  <c:v>Q1 2010</c:v>
                </c:pt>
                <c:pt idx="21">
                  <c:v>Q3 2010</c:v>
                </c:pt>
                <c:pt idx="23">
                  <c:v>Q1 2011</c:v>
                </c:pt>
                <c:pt idx="25">
                  <c:v>Q3 2011</c:v>
                </c:pt>
                <c:pt idx="27">
                  <c:v>Q1 2012</c:v>
                </c:pt>
                <c:pt idx="29">
                  <c:v>Q3 2012</c:v>
                </c:pt>
                <c:pt idx="31">
                  <c:v>Q1 2013</c:v>
                </c:pt>
                <c:pt idx="33">
                  <c:v>Q3 2013</c:v>
                </c:pt>
                <c:pt idx="35">
                  <c:v>Q1 2014</c:v>
                </c:pt>
                <c:pt idx="37">
                  <c:v>Q3 2014</c:v>
                </c:pt>
                <c:pt idx="39">
                  <c:v>Q1 2015</c:v>
                </c:pt>
                <c:pt idx="41">
                  <c:v>Q3 2015</c:v>
                </c:pt>
                <c:pt idx="43">
                  <c:v>Q1 2016</c:v>
                </c:pt>
                <c:pt idx="45">
                  <c:v>Q3 2016</c:v>
                </c:pt>
                <c:pt idx="47">
                  <c:v>Q1 2017</c:v>
                </c:pt>
                <c:pt idx="49">
                  <c:v>Q3 2017</c:v>
                </c:pt>
                <c:pt idx="51">
                  <c:v>Q1 2018</c:v>
                </c:pt>
              </c:strCache>
            </c:strRef>
          </c:cat>
          <c:val>
            <c:numRef>
              <c:f>'Figure 6.1'!Insolvency_events_in_surplus_at_assessment_date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4</c:v>
                </c:pt>
                <c:pt idx="5">
                  <c:v>5</c:v>
                </c:pt>
                <c:pt idx="6">
                  <c:v>4</c:v>
                </c:pt>
                <c:pt idx="7">
                  <c:v>7</c:v>
                </c:pt>
                <c:pt idx="8">
                  <c:v>2</c:v>
                </c:pt>
                <c:pt idx="9">
                  <c:v>5</c:v>
                </c:pt>
                <c:pt idx="10">
                  <c:v>8</c:v>
                </c:pt>
                <c:pt idx="11">
                  <c:v>1</c:v>
                </c:pt>
                <c:pt idx="12">
                  <c:v>5</c:v>
                </c:pt>
                <c:pt idx="13">
                  <c:v>2</c:v>
                </c:pt>
                <c:pt idx="14">
                  <c:v>7</c:v>
                </c:pt>
                <c:pt idx="15">
                  <c:v>4</c:v>
                </c:pt>
                <c:pt idx="16">
                  <c:v>2</c:v>
                </c:pt>
                <c:pt idx="17">
                  <c:v>1</c:v>
                </c:pt>
                <c:pt idx="18">
                  <c:v>1</c:v>
                </c:pt>
                <c:pt idx="19">
                  <c:v>9</c:v>
                </c:pt>
                <c:pt idx="20">
                  <c:v>7</c:v>
                </c:pt>
                <c:pt idx="21">
                  <c:v>2</c:v>
                </c:pt>
                <c:pt idx="22">
                  <c:v>4</c:v>
                </c:pt>
                <c:pt idx="23">
                  <c:v>9</c:v>
                </c:pt>
                <c:pt idx="24">
                  <c:v>10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5</c:v>
                </c:pt>
                <c:pt idx="29">
                  <c:v>0</c:v>
                </c:pt>
                <c:pt idx="30">
                  <c:v>2</c:v>
                </c:pt>
                <c:pt idx="31">
                  <c:v>3</c:v>
                </c:pt>
                <c:pt idx="32">
                  <c:v>1</c:v>
                </c:pt>
                <c:pt idx="33">
                  <c:v>7</c:v>
                </c:pt>
                <c:pt idx="34">
                  <c:v>2</c:v>
                </c:pt>
                <c:pt idx="35">
                  <c:v>6</c:v>
                </c:pt>
                <c:pt idx="36">
                  <c:v>3</c:v>
                </c:pt>
                <c:pt idx="37">
                  <c:v>3</c:v>
                </c:pt>
                <c:pt idx="38">
                  <c:v>4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1</c:v>
                </c:pt>
                <c:pt idx="43">
                  <c:v>2</c:v>
                </c:pt>
                <c:pt idx="44">
                  <c:v>1</c:v>
                </c:pt>
                <c:pt idx="45">
                  <c:v>0</c:v>
                </c:pt>
                <c:pt idx="46">
                  <c:v>3</c:v>
                </c:pt>
                <c:pt idx="47">
                  <c:v>1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F06-854C-AAC2-D3B70774E5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00504688"/>
        <c:axId val="700508216"/>
      </c:barChart>
      <c:lineChart>
        <c:grouping val="standard"/>
        <c:varyColors val="0"/>
        <c:ser>
          <c:idx val="3"/>
          <c:order val="2"/>
          <c:tx>
            <c:strRef>
              <c:f>'\\Client\T$\Actuaries\Audit\Updated position of schemes in assessment\FY16_17 - To 31032017\June 2016\Transferred Scheme Data\[Pensioners Data Testing Model - june 2016 Transfers - SLH Checked.xlsm]Data Testing'!$DU$18</c:f>
              <c:strCache>
                <c:ptCount val="1"/>
              </c:strCache>
            </c:strRef>
          </c:tx>
          <c:marker>
            <c:symbol val="none"/>
          </c:marker>
          <c:cat>
            <c:strRef>
              <c:f>'[1]Data Testing'!$A$19:$DT$19</c:f>
              <c:strCache>
                <c:ptCount val="124"/>
                <c:pt idx="0">
                  <c:v>BASIC DATA</c:v>
                </c:pt>
                <c:pt idx="28">
                  <c:v>Tranche 1 benefits</c:v>
                </c:pt>
                <c:pt idx="37">
                  <c:v>Tranche 2 benefits</c:v>
                </c:pt>
                <c:pt idx="46">
                  <c:v>Tranche 3 benefits</c:v>
                </c:pt>
                <c:pt idx="55">
                  <c:v>Tranche 4 benefits</c:v>
                </c:pt>
                <c:pt idx="64">
                  <c:v>Tranche 5 benefits</c:v>
                </c:pt>
                <c:pt idx="73">
                  <c:v>Tranche 6 benefits</c:v>
                </c:pt>
                <c:pt idx="95">
                  <c:v>Age vd &gt; other ages OK?</c:v>
                </c:pt>
                <c:pt idx="96">
                  <c:v>Age ad &lt; Age td OK?</c:v>
                </c:pt>
                <c:pt idx="97">
                  <c:v>DPCs all the same OK?</c:v>
                </c:pt>
                <c:pt idx="98">
                  <c:v>DPC &amp; DOB OK?</c:v>
                </c:pt>
                <c:pt idx="99">
                  <c:v>Age at DPC &gt; min age or Sps/Dep OK?</c:v>
                </c:pt>
                <c:pt idx="100">
                  <c:v>min max totpen check OK?</c:v>
                </c:pt>
                <c:pt idx="101">
                  <c:v>Post97pen / service OK?</c:v>
                </c:pt>
                <c:pt idx="102">
                  <c:v>pre97+ post97 = totpen OK?</c:v>
                </c:pt>
                <c:pt idx="103">
                  <c:v>max(NPA) &lt;=65</c:v>
                </c:pt>
                <c:pt idx="104">
                  <c:v>min(NPA) &gt;=55</c:v>
                </c:pt>
                <c:pt idx="105">
                  <c:v>Dep status OK?</c:v>
                </c:pt>
                <c:pt idx="106">
                  <c:v>did high pens retire pre adate?</c:v>
                </c:pt>
                <c:pt idx="107">
                  <c:v>Spouse's age &gt;25 OK?</c:v>
                </c:pt>
                <c:pt idx="108">
                  <c:v>Members with an end-date all children?</c:v>
                </c:pt>
                <c:pt idx="109">
                  <c:v>Do all children have an end date?</c:v>
                </c:pt>
                <c:pt idx="110">
                  <c:v>No more than 1 pre or post97 pen for given NPA?</c:v>
                </c:pt>
                <c:pt idx="111">
                  <c:v>Age @vd &lt;90</c:v>
                </c:pt>
                <c:pt idx="112">
                  <c:v>Members with test failures</c:v>
                </c:pt>
                <c:pt idx="113">
                  <c:v>Members where data changed</c:v>
                </c:pt>
                <c:pt idx="114">
                  <c:v>pre97_tranches_t</c:v>
                </c:pt>
                <c:pt idx="115">
                  <c:v>pst97_tranches_t</c:v>
                </c:pt>
                <c:pt idx="116">
                  <c:v>Join date blank</c:v>
                </c:pt>
                <c:pt idx="117">
                  <c:v>leave date=AD</c:v>
                </c:pt>
                <c:pt idx="118">
                  <c:v>Joined pre 97</c:v>
                </c:pt>
                <c:pt idx="119">
                  <c:v>Left post 97</c:v>
                </c:pt>
                <c:pt idx="120">
                  <c:v>Pre 97 tranche but joined after 97</c:v>
                </c:pt>
                <c:pt idx="121">
                  <c:v>Joined pre 97 but no pre 97 tranche</c:v>
                </c:pt>
                <c:pt idx="122">
                  <c:v>Post 97 tranche but left before 97</c:v>
                </c:pt>
                <c:pt idx="123">
                  <c:v>Left post 97 but no post 97 tranche</c:v>
                </c:pt>
              </c:strCache>
            </c:strRef>
          </c:cat>
          <c:val>
            <c:numRef>
              <c:f>'[1]Data Testing'!$DU$19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F06-854C-AAC2-D3B70774E5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0504688"/>
        <c:axId val="700508216"/>
      </c:lineChart>
      <c:lineChart>
        <c:grouping val="standard"/>
        <c:varyColors val="0"/>
        <c:ser>
          <c:idx val="4"/>
          <c:order val="3"/>
          <c:tx>
            <c:v>Four quarter average insolvency rate (RHS)</c:v>
          </c:tx>
          <c:spPr>
            <a:ln w="28575">
              <a:solidFill>
                <a:srgbClr val="E7168A"/>
              </a:solidFill>
            </a:ln>
          </c:spPr>
          <c:marker>
            <c:symbol val="none"/>
          </c:marker>
          <c:val>
            <c:numRef>
              <c:f>'Figure 6.1'!PPF_universe_insovency_rate__four_quarter_moving_average_</c:f>
              <c:numCache>
                <c:formatCode>General</c:formatCode>
                <c:ptCount val="52"/>
                <c:pt idx="3" formatCode="0.00%">
                  <c:v>7.80830059313041E-3</c:v>
                </c:pt>
                <c:pt idx="4" formatCode="0.00%">
                  <c:v>8.1533123011926275E-3</c:v>
                </c:pt>
                <c:pt idx="5" formatCode="0.00%">
                  <c:v>9.161648848978304E-3</c:v>
                </c:pt>
                <c:pt idx="6" formatCode="0.00%">
                  <c:v>9.5083677037456592E-3</c:v>
                </c:pt>
                <c:pt idx="7" formatCode="0.00%">
                  <c:v>7.6713408942908536E-3</c:v>
                </c:pt>
                <c:pt idx="8" formatCode="0.00%">
                  <c:v>7.4851240243594694E-3</c:v>
                </c:pt>
                <c:pt idx="9" formatCode="0.00%">
                  <c:v>6.6949131559529071E-3</c:v>
                </c:pt>
                <c:pt idx="10" formatCode="0.00%">
                  <c:v>7.5133637609987843E-3</c:v>
                </c:pt>
                <c:pt idx="11" formatCode="0.00%">
                  <c:v>6.853973534086154E-3</c:v>
                </c:pt>
                <c:pt idx="12" formatCode="0.00%">
                  <c:v>7.4733809649749159E-3</c:v>
                </c:pt>
                <c:pt idx="13" formatCode="0.00%">
                  <c:v>7.8212100917791766E-3</c:v>
                </c:pt>
                <c:pt idx="14" formatCode="0.00%">
                  <c:v>7.2992122639942538E-3</c:v>
                </c:pt>
                <c:pt idx="15" formatCode="0.00%">
                  <c:v>9.3455398178735744E-3</c:v>
                </c:pt>
                <c:pt idx="16" formatCode="0.00%">
                  <c:v>8.618376994684292E-3</c:v>
                </c:pt>
                <c:pt idx="17" formatCode="0.00%">
                  <c:v>9.0418636358134321E-3</c:v>
                </c:pt>
                <c:pt idx="18" formatCode="0.00%">
                  <c:v>8.308213163173938E-3</c:v>
                </c:pt>
                <c:pt idx="19" formatCode="0.00%">
                  <c:v>7.58288751180612E-3</c:v>
                </c:pt>
                <c:pt idx="20" formatCode="0.00%">
                  <c:v>8.7622864514202894E-3</c:v>
                </c:pt>
                <c:pt idx="21" formatCode="0.00%">
                  <c:v>8.4361369788573219E-3</c:v>
                </c:pt>
                <c:pt idx="22" formatCode="0.00%">
                  <c:v>9.3435838738921365E-3</c:v>
                </c:pt>
                <c:pt idx="23" formatCode="0.00%">
                  <c:v>9.0916023392897671E-3</c:v>
                </c:pt>
                <c:pt idx="24" formatCode="0.00%">
                  <c:v>8.3553526285857459E-3</c:v>
                </c:pt>
                <c:pt idx="25" formatCode="0.00%">
                  <c:v>8.022729620502286E-3</c:v>
                </c:pt>
                <c:pt idx="26" formatCode="0.00%">
                  <c:v>7.414914014671958E-3</c:v>
                </c:pt>
                <c:pt idx="27" formatCode="0.00%">
                  <c:v>7.0843017974650431E-3</c:v>
                </c:pt>
                <c:pt idx="28" formatCode="0.00%">
                  <c:v>6.8200329314690175E-3</c:v>
                </c:pt>
                <c:pt idx="29" formatCode="0.00%">
                  <c:v>7.318778697597666E-3</c:v>
                </c:pt>
                <c:pt idx="30" formatCode="0.00%">
                  <c:v>7.9607415532644069E-3</c:v>
                </c:pt>
                <c:pt idx="31" formatCode="0.00%">
                  <c:v>7.7663542106142383E-3</c:v>
                </c:pt>
                <c:pt idx="32" formatCode="0.00%">
                  <c:v>8.2726707030970226E-3</c:v>
                </c:pt>
                <c:pt idx="33" formatCode="0.00%">
                  <c:v>7.8655299441608793E-3</c:v>
                </c:pt>
                <c:pt idx="34" formatCode="0.00%">
                  <c:v>6.2599799983446506E-3</c:v>
                </c:pt>
                <c:pt idx="35" formatCode="0.00%">
                  <c:v>6.2714487385436852E-3</c:v>
                </c:pt>
                <c:pt idx="36" formatCode="0.00%">
                  <c:v>4.517274160909723E-3</c:v>
                </c:pt>
                <c:pt idx="37" formatCode="0.00%">
                  <c:v>3.603690314650191E-3</c:v>
                </c:pt>
                <c:pt idx="38" formatCode="0.00%">
                  <c:v>3.9601426920696705E-3</c:v>
                </c:pt>
                <c:pt idx="39" formatCode="0.00%">
                  <c:v>3.400218192548759E-3</c:v>
                </c:pt>
                <c:pt idx="40" formatCode="0.00%">
                  <c:v>3.3311544789172334E-3</c:v>
                </c:pt>
                <c:pt idx="41" formatCode="0.00%">
                  <c:v>3.4751006103609285E-3</c:v>
                </c:pt>
                <c:pt idx="42" formatCode="0.00%">
                  <c:v>4.189336906608377E-3</c:v>
                </c:pt>
                <c:pt idx="43" formatCode="0.00%">
                  <c:v>3.6963000812514253E-3</c:v>
                </c:pt>
                <c:pt idx="44" formatCode="0.00%">
                  <c:v>3.9831635030004881E-3</c:v>
                </c:pt>
                <c:pt idx="45" formatCode="0.00%">
                  <c:v>3.7007542861596499E-3</c:v>
                </c:pt>
                <c:pt idx="46" formatCode="0.00%">
                  <c:v>2.9936633012796541E-3</c:v>
                </c:pt>
                <c:pt idx="47" formatCode="0.00%">
                  <c:v>2.9960123885054576E-3</c:v>
                </c:pt>
                <c:pt idx="48" formatCode="0.00%">
                  <c:v>3.4271816317375881E-3</c:v>
                </c:pt>
                <c:pt idx="49" formatCode="0.00%">
                  <c:v>3.500207584373285E-3</c:v>
                </c:pt>
                <c:pt idx="50" formatCode="0.00%">
                  <c:v>3.1457502942932717E-3</c:v>
                </c:pt>
                <c:pt idx="51" formatCode="0.00%">
                  <c:v>4.0078868386012653E-3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F06-854C-AAC2-D3B70774E5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0511744"/>
        <c:axId val="700513312"/>
      </c:lineChart>
      <c:dateAx>
        <c:axId val="700504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>
            <a:noFill/>
          </a:ln>
        </c:spPr>
        <c:txPr>
          <a:bodyPr rot="-2700000" vert="horz"/>
          <a:lstStyle/>
          <a:p>
            <a:pPr>
              <a:defRPr sz="1000"/>
            </a:pPr>
            <a:endParaRPr lang="en-US"/>
          </a:p>
        </c:txPr>
        <c:crossAx val="700508216"/>
        <c:crosses val="autoZero"/>
        <c:auto val="0"/>
        <c:lblOffset val="100"/>
        <c:baseTimeUnit val="days"/>
        <c:majorUnit val="1"/>
      </c:dateAx>
      <c:valAx>
        <c:axId val="700508216"/>
        <c:scaling>
          <c:orientation val="minMax"/>
        </c:scaling>
        <c:delete val="0"/>
        <c:axPos val="l"/>
        <c:majorGridlines>
          <c:spPr>
            <a:ln w="9525">
              <a:solidFill>
                <a:srgbClr val="D9D9D9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100"/>
                </a:pPr>
                <a:r>
                  <a:rPr lang="en-GB" sz="1100"/>
                  <a:t>Count of insolvency events over quarter</a:t>
                </a:r>
              </a:p>
            </c:rich>
          </c:tx>
          <c:layout>
            <c:manualLayout>
              <c:xMode val="edge"/>
              <c:yMode val="edge"/>
              <c:x val="1.2340022571313676E-2"/>
              <c:y val="0.16900804289544236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700504688"/>
        <c:crosses val="autoZero"/>
        <c:crossBetween val="between"/>
      </c:valAx>
      <c:dateAx>
        <c:axId val="700511744"/>
        <c:scaling>
          <c:orientation val="minMax"/>
        </c:scaling>
        <c:delete val="1"/>
        <c:axPos val="b"/>
        <c:majorTickMark val="out"/>
        <c:minorTickMark val="none"/>
        <c:tickLblPos val="nextTo"/>
        <c:crossAx val="700513312"/>
        <c:crosses val="autoZero"/>
        <c:auto val="0"/>
        <c:lblOffset val="100"/>
        <c:baseTimeUnit val="days"/>
      </c:dateAx>
      <c:valAx>
        <c:axId val="700513312"/>
        <c:scaling>
          <c:orientation val="minMax"/>
          <c:max val="1.2000000000000002E-2"/>
          <c:min val="0"/>
        </c:scaling>
        <c:delete val="0"/>
        <c:axPos val="r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/>
                  <a:t>Insolveny rate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700511744"/>
        <c:crosses val="max"/>
        <c:crossBetween val="between"/>
      </c:valAx>
      <c:spPr>
        <a:ln w="635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0.92225</cdr:x>
      <cdr:y>0.04983</cdr:y>
    </cdr:from>
    <cdr:to>
      <cdr:x>0.92225</cdr:x>
      <cdr:y>0.76184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xmlns="" id="{707A5E3C-6396-4944-8F28-87A8B446120D}"/>
            </a:ext>
          </a:extLst>
        </cdr:cNvPr>
        <cdr:cNvCxnSpPr/>
      </cdr:nvCxnSpPr>
      <cdr:spPr>
        <a:xfrm xmlns:a="http://schemas.openxmlformats.org/drawingml/2006/main" flipV="1">
          <a:off x="6757817" y="215098"/>
          <a:ext cx="0" cy="3073569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accent3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0.57984</cdr:x>
      <cdr:y>0.03001</cdr:y>
    </cdr:from>
    <cdr:to>
      <cdr:x>0.57984</cdr:x>
      <cdr:y>0.76389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xmlns="" id="{BDB287D3-F9C2-43B9-BEE3-979796D9DBFE}"/>
            </a:ext>
          </a:extLst>
        </cdr:cNvPr>
        <cdr:cNvCxnSpPr/>
      </cdr:nvCxnSpPr>
      <cdr:spPr>
        <a:xfrm xmlns:a="http://schemas.openxmlformats.org/drawingml/2006/main" flipV="1">
          <a:off x="3998374" y="126678"/>
          <a:ext cx="0" cy="3097862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accent3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0.06189</cdr:x>
      <cdr:y>0.93732</cdr:y>
    </cdr:from>
    <cdr:to>
      <cdr:x>0.81096</cdr:x>
      <cdr:y>1</cdr:y>
    </cdr:to>
    <cdr:sp macro="" textlink="">
      <cdr:nvSpPr>
        <cdr:cNvPr id="4" name="TextBox 13">
          <a:extLst xmlns:a="http://schemas.openxmlformats.org/drawingml/2006/main">
            <a:ext uri="{FF2B5EF4-FFF2-40B4-BE49-F238E27FC236}">
              <a16:creationId xmlns:lc="http://schemas.openxmlformats.org/drawingml/2006/lockedCanvas" xmlns="" xmlns:a16="http://schemas.microsoft.com/office/drawing/2014/main" xmlns:p="http://schemas.openxmlformats.org/presentationml/2006/main" xmlns:r="http://schemas.openxmlformats.org/officeDocument/2006/relationships" id="{D834F7D1-8ECF-B943-A17F-4CC21DA3EFFA}"/>
            </a:ext>
          </a:extLst>
        </cdr:cNvPr>
        <cdr:cNvSpPr txBox="1"/>
      </cdr:nvSpPr>
      <cdr:spPr>
        <a:xfrm xmlns:a="http://schemas.openxmlformats.org/drawingml/2006/main">
          <a:off x="509314" y="4188450"/>
          <a:ext cx="6164573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dirty="0">
              <a:solidFill>
                <a:schemeClr val="accent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Source: MQ5, ‘Investment by Insurance Companies, Pension Funds and Trusts’, ONS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5B2FE-964B-CB42-BE33-6B02A0560E7D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E676D-F4CE-A54B-94A3-28C6AA07B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3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8FC7B-C273-4121-B91B-F6D4616E5A79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A7F25-A4AA-4A20-AEE0-D088A5A7A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103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A7F25-A4AA-4A20-AEE0-D088A5A7A79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511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A7F25-A4AA-4A20-AEE0-D088A5A7A79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436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A7F25-A4AA-4A20-AEE0-D088A5A7A79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06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A7F25-A4AA-4A20-AEE0-D088A5A7A79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236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A7F25-A4AA-4A20-AEE0-D088A5A7A79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321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A7F25-A4AA-4A20-AEE0-D088A5A7A79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9724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A7F25-A4AA-4A20-AEE0-D088A5A7A79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855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A7F25-A4AA-4A20-AEE0-D088A5A7A79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9042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A7F25-A4AA-4A20-AEE0-D088A5A7A79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6356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A7F25-A4AA-4A20-AEE0-D088A5A7A79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682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A7F25-A4AA-4A20-AEE0-D088A5A7A79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287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A7F25-A4AA-4A20-AEE0-D088A5A7A79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7889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A7F25-A4AA-4A20-AEE0-D088A5A7A79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4375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A7F25-A4AA-4A20-AEE0-D088A5A7A79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9884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A7F25-A4AA-4A20-AEE0-D088A5A7A79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4139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A7F25-A4AA-4A20-AEE0-D088A5A7A799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2548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A7F25-A4AA-4A20-AEE0-D088A5A7A799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2902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A7F25-A4AA-4A20-AEE0-D088A5A7A799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087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A7F25-A4AA-4A20-AEE0-D088A5A7A799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8494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A7F25-A4AA-4A20-AEE0-D088A5A7A799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0068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A7F25-A4AA-4A20-AEE0-D088A5A7A799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4272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A7F25-A4AA-4A20-AEE0-D088A5A7A799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218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6150" y="1347788"/>
            <a:ext cx="4846638" cy="3636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7F13C-FA83-4C94-AFA7-2F10109AE821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2475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A7F25-A4AA-4A20-AEE0-D088A5A7A799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011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6150" y="1347788"/>
            <a:ext cx="4846638" cy="3636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7F13C-FA83-4C94-AFA7-2F10109AE82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0516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accent5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7F13C-FA83-4C94-AFA7-2F10109AE82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1100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A7F25-A4AA-4A20-AEE0-D088A5A7A79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252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A7F25-A4AA-4A20-AEE0-D088A5A7A79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224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A7F25-A4AA-4A20-AEE0-D088A5A7A79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664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A7F25-A4AA-4A20-AEE0-D088A5A7A79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159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879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3434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154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879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899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800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585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909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963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800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70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8990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6944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3434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154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8794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899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8001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5855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9096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963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800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8001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7035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69443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34340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1546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PPF contin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>
              <a:defRPr sz="2700" baseline="0">
                <a:solidFill>
                  <a:srgbClr val="425968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PPF presentation 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982904"/>
            <a:ext cx="8229600" cy="4143261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/>
                <a:cs typeface="Verdana"/>
              </a:defRPr>
            </a:lvl1pPr>
            <a:lvl2pPr marL="685800" indent="-342900">
              <a:buFont typeface="Arial"/>
              <a:buChar char="•"/>
              <a:defRPr>
                <a:latin typeface="Verdana"/>
                <a:cs typeface="Verdana"/>
              </a:defRPr>
            </a:lvl2pPr>
            <a:lvl3pPr marL="942975" indent="-257175">
              <a:buFont typeface="Arial"/>
              <a:buChar char="•"/>
              <a:defRPr>
                <a:latin typeface="Verdana"/>
                <a:cs typeface="Verdana"/>
              </a:defRPr>
            </a:lvl3pPr>
            <a:lvl4pPr marL="1285875" indent="-257175">
              <a:buFont typeface="Arial"/>
              <a:buChar char="•"/>
              <a:defRPr>
                <a:latin typeface="Verdana"/>
                <a:cs typeface="Verdana"/>
              </a:defRPr>
            </a:lvl4pPr>
            <a:lvl5pPr marL="1371600" indent="0">
              <a:buNone/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Bullet text</a:t>
            </a:r>
          </a:p>
        </p:txBody>
      </p:sp>
    </p:spTree>
    <p:extLst>
      <p:ext uri="{BB962C8B-B14F-4D97-AF65-F5344CB8AC3E}">
        <p14:creationId xmlns:p14="http://schemas.microsoft.com/office/powerpoint/2010/main" val="1223691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8794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8990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8001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5855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909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5855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9632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8002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7035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69443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34340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1546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8794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8990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8001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585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9096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9096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9632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8002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7035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69443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34340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1546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8794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8990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800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9632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5855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9096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9632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8002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7035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69443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34340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1546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3396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800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703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6944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60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68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33" Type="http://schemas.openxmlformats.org/officeDocument/2006/relationships/slideLayout" Target="../slideLayouts/slideLayout67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29" Type="http://schemas.openxmlformats.org/officeDocument/2006/relationships/slideLayout" Target="../slideLayouts/slideLayout6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32" Type="http://schemas.openxmlformats.org/officeDocument/2006/relationships/slideLayout" Target="../slideLayouts/slideLayout66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slideLayout" Target="../slideLayouts/slideLayout62.xml"/><Relationship Id="rId36" Type="http://schemas.openxmlformats.org/officeDocument/2006/relationships/image" Target="../media/image2.jpg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31" Type="http://schemas.openxmlformats.org/officeDocument/2006/relationships/slideLayout" Target="../slideLayouts/slideLayout65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61.xml"/><Relationship Id="rId30" Type="http://schemas.openxmlformats.org/officeDocument/2006/relationships/slideLayout" Target="../slideLayouts/slideLayout64.xml"/><Relationship Id="rId3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0" y="6333871"/>
            <a:ext cx="9162956" cy="54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3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49" r:id="rId12"/>
    <p:sldLayoutId id="2147483650" r:id="rId13"/>
    <p:sldLayoutId id="2147483651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  <p:sldLayoutId id="2147483658" r:id="rId21"/>
    <p:sldLayoutId id="2147483659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719" r:id="rId3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S7468.jpg"/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12716" cy="690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3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  <p:sldLayoutId id="2147483712" r:id="rId28"/>
    <p:sldLayoutId id="2147483713" r:id="rId29"/>
    <p:sldLayoutId id="2147483714" r:id="rId30"/>
    <p:sldLayoutId id="2147483715" r:id="rId31"/>
    <p:sldLayoutId id="2147483716" r:id="rId32"/>
    <p:sldLayoutId id="2147483717" r:id="rId33"/>
    <p:sldLayoutId id="2147483718" r:id="rId3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2423" y="2624808"/>
            <a:ext cx="7061187" cy="175499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800" b="1" dirty="0" smtClean="0">
                <a:solidFill>
                  <a:schemeClr val="bg1"/>
                </a:solidFill>
                <a:latin typeface="Museo 900" panose="02000000000000000000" pitchFamily="50" charset="0"/>
              </a:rPr>
              <a:t>Occupational Pensioners’ Alliance:</a:t>
            </a:r>
          </a:p>
          <a:p>
            <a:pPr algn="l"/>
            <a:r>
              <a:rPr lang="en-GB" sz="3600" dirty="0" smtClean="0">
                <a:solidFill>
                  <a:schemeClr val="bg1"/>
                </a:solidFill>
                <a:latin typeface="Museo 900" panose="02000000000000000000" pitchFamily="50" charset="0"/>
              </a:rPr>
              <a:t>An update from the PPF</a:t>
            </a:r>
            <a:endParaRPr lang="en-US" sz="4800" dirty="0">
              <a:solidFill>
                <a:schemeClr val="bg1"/>
              </a:solidFill>
              <a:latin typeface="Museo 700 Regular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82423" y="5928668"/>
            <a:ext cx="6400800" cy="700732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dirty="0" smtClean="0">
                <a:solidFill>
                  <a:srgbClr val="FFFFFF"/>
                </a:solidFill>
                <a:latin typeface="Open Sans"/>
                <a:cs typeface="Open Sans"/>
              </a:rPr>
              <a:t>Lisa McCrory, Chief Actuary</a:t>
            </a:r>
          </a:p>
          <a:p>
            <a:pPr algn="l"/>
            <a:r>
              <a:rPr lang="en-GB" sz="1200" dirty="0" smtClean="0">
                <a:solidFill>
                  <a:srgbClr val="FFFFFF"/>
                </a:solidFill>
                <a:latin typeface="Open Sans"/>
                <a:cs typeface="Open Sans"/>
              </a:rPr>
              <a:t>Chris Collins, Chief Policy Adviser</a:t>
            </a:r>
          </a:p>
          <a:p>
            <a:pPr algn="l"/>
            <a:r>
              <a:rPr lang="en-GB" sz="1200" dirty="0">
                <a:solidFill>
                  <a:srgbClr val="FFFFFF"/>
                </a:solidFill>
                <a:latin typeface="Open Sans"/>
                <a:cs typeface="Open Sans"/>
              </a:rPr>
              <a:t>7</a:t>
            </a:r>
            <a:r>
              <a:rPr lang="en-GB" sz="1200" dirty="0" smtClean="0">
                <a:solidFill>
                  <a:srgbClr val="FFFFFF"/>
                </a:solidFill>
                <a:latin typeface="Open Sans"/>
                <a:cs typeface="Open Sans"/>
              </a:rPr>
              <a:t> March </a:t>
            </a:r>
            <a:r>
              <a:rPr lang="en-GB" sz="1200" b="0" i="0" dirty="0" smtClean="0">
                <a:solidFill>
                  <a:srgbClr val="FFFFFF"/>
                </a:solidFill>
                <a:latin typeface="Open Sans"/>
                <a:cs typeface="Open Sans"/>
              </a:rPr>
              <a:t>2019</a:t>
            </a:r>
            <a:endParaRPr lang="en-US" sz="1200" b="0" i="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26494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Museo 900" panose="02000000000000000000" pitchFamily="50" charset="0"/>
              </a:rPr>
              <a:t>But funding level at 31 March 2018 is just a snapshot</a:t>
            </a:r>
            <a:endParaRPr lang="en-GB" dirty="0">
              <a:solidFill>
                <a:schemeClr val="tx1"/>
              </a:solidFill>
              <a:latin typeface="Museo 900" panose="02000000000000000000" pitchFamily="50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297BD2A2-E8AD-8448-9DC1-F43225C376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2199260"/>
              </p:ext>
            </p:extLst>
          </p:nvPr>
        </p:nvGraphicFramePr>
        <p:xfrm>
          <a:off x="0" y="1630998"/>
          <a:ext cx="8686800" cy="4830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462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Museo 900" panose="02000000000000000000" pitchFamily="50" charset="0"/>
              </a:rPr>
              <a:t>New s179 assumptions</a:t>
            </a:r>
            <a:endParaRPr lang="en-GB" dirty="0">
              <a:solidFill>
                <a:schemeClr val="tx1"/>
              </a:solidFill>
              <a:latin typeface="Museo 900" panose="02000000000000000000" pitchFamily="50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8FCBB4C6-0D88-1D49-BB68-7019DDDB8F8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8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I </a:t>
            </a:r>
            <a:r>
              <a:rPr lang="en-GB" sz="1400" dirty="0">
                <a:solidFill>
                  <a:schemeClr val="bg1"/>
                </a:solidFill>
              </a:rPr>
              <a:t>November 2018 new s179 assumptions were introduced. Effect is a decrease in liabilities. Impact on The Purple Book 2018 dataset due in end-November PPF 7800 Index update out next week…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…but from previous estimates, we expect a decrease in liabilities, and a corresponding increase in </a:t>
            </a:r>
            <a:r>
              <a:rPr lang="en-GB" sz="1400" dirty="0">
                <a:solidFill>
                  <a:schemeClr val="bg1"/>
                </a:solidFill>
              </a:rPr>
              <a:t>funding </a:t>
            </a:r>
            <a:r>
              <a:rPr lang="en-GB" sz="1400" dirty="0" smtClean="0">
                <a:solidFill>
                  <a:schemeClr val="bg1"/>
                </a:solidFill>
              </a:rPr>
              <a:t>underfunded </a:t>
            </a:r>
            <a:r>
              <a:rPr lang="en-GB" sz="1400" dirty="0">
                <a:solidFill>
                  <a:schemeClr val="bg1"/>
                </a:solidFill>
              </a:rPr>
              <a:t>under the new assumptions.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400" dirty="0" err="1" smtClean="0">
                <a:solidFill>
                  <a:schemeClr val="bg1"/>
                </a:solidFill>
              </a:rPr>
              <a:t>nd</a:t>
            </a:r>
            <a:r>
              <a:rPr lang="en-GB" sz="1400" dirty="0" smtClean="0">
                <a:solidFill>
                  <a:schemeClr val="bg1"/>
                </a:solidFill>
              </a:rPr>
              <a:t> 5.2%.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xmlns="" id="{8FCBB4C6-0D88-1D49-BB68-7019DDDB8F81}"/>
              </a:ext>
            </a:extLst>
          </p:cNvPr>
          <p:cNvSpPr txBox="1">
            <a:spLocks/>
          </p:cNvSpPr>
          <p:nvPr/>
        </p:nvSpPr>
        <p:spPr>
          <a:xfrm>
            <a:off x="579438" y="1295196"/>
            <a:ext cx="7777424" cy="180208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8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200" dirty="0" smtClean="0"/>
              <a:t>In </a:t>
            </a:r>
            <a:r>
              <a:rPr lang="en-GB" sz="2000" dirty="0" smtClean="0"/>
              <a:t>November </a:t>
            </a:r>
            <a:r>
              <a:rPr lang="en-GB" sz="2000" dirty="0"/>
              <a:t>2018 new s179 assumptions were introduced. Effect is a decrease in liabilities. Impact on The Purple Book 2018 dataset </a:t>
            </a:r>
            <a:r>
              <a:rPr lang="en-GB" sz="2000" dirty="0" smtClean="0"/>
              <a:t>from </a:t>
            </a:r>
            <a:r>
              <a:rPr lang="en-GB" sz="2000" dirty="0"/>
              <a:t>end-November PPF 7800 </a:t>
            </a:r>
            <a:r>
              <a:rPr lang="en-GB" sz="2000" dirty="0" smtClean="0"/>
              <a:t>Index improved funding by 5.2</a:t>
            </a:r>
            <a:r>
              <a:rPr lang="en-GB" sz="2000" dirty="0"/>
              <a:t>%.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818024"/>
              </p:ext>
            </p:extLst>
          </p:nvPr>
        </p:nvGraphicFramePr>
        <p:xfrm>
          <a:off x="457200" y="3146519"/>
          <a:ext cx="7808912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0217"/>
                <a:gridCol w="1789386"/>
                <a:gridCol w="1869309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b="1" i="0" dirty="0">
                          <a:solidFill>
                            <a:srgbClr val="6A2D91"/>
                          </a:solidFill>
                          <a:latin typeface="Museo 700" panose="02000000000000000000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 June 2018, </a:t>
                      </a:r>
                      <a:br>
                        <a:rPr lang="en-GB" sz="1600" b="1" i="0" dirty="0">
                          <a:solidFill>
                            <a:srgbClr val="6A2D91"/>
                          </a:solidFill>
                          <a:latin typeface="Museo 700" panose="02000000000000000000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n-GB" sz="1600" b="1" i="0" dirty="0">
                          <a:solidFill>
                            <a:srgbClr val="6A2D91"/>
                          </a:solidFill>
                          <a:latin typeface="Museo 700" panose="02000000000000000000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Purple Book 2017 dataset</a:t>
                      </a:r>
                    </a:p>
                  </a:txBody>
                  <a:tcPr>
                    <a:lnR w="12700" cap="flat" cmpd="sng" algn="ctr">
                      <a:solidFill>
                        <a:srgbClr val="6A2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6A2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solidFill>
                            <a:srgbClr val="6A2D91"/>
                          </a:solidFill>
                          <a:latin typeface="Museo 700" panose="02000000000000000000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A8 (old) assumptions</a:t>
                      </a:r>
                    </a:p>
                  </a:txBody>
                  <a:tcPr>
                    <a:lnL w="12700" cap="flat" cmpd="sng" algn="ctr">
                      <a:solidFill>
                        <a:srgbClr val="6A2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2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6A2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solidFill>
                            <a:srgbClr val="6A2D91"/>
                          </a:solidFill>
                          <a:latin typeface="Museo 700" panose="02000000000000000000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A9 (new)</a:t>
                      </a:r>
                      <a:r>
                        <a:rPr lang="en-GB" sz="1400" b="0" i="0" baseline="0" dirty="0">
                          <a:solidFill>
                            <a:srgbClr val="6A2D91"/>
                          </a:solidFill>
                          <a:latin typeface="Museo 700" panose="02000000000000000000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400" b="0" i="0" dirty="0">
                          <a:solidFill>
                            <a:srgbClr val="6A2D91"/>
                          </a:solidFill>
                          <a:latin typeface="Museo 700" panose="02000000000000000000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assumptions</a:t>
                      </a:r>
                    </a:p>
                  </a:txBody>
                  <a:tcPr>
                    <a:lnL w="12700" cap="flat" cmpd="sng" algn="ctr">
                      <a:solidFill>
                        <a:srgbClr val="6A2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6A2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i="0" dirty="0">
                          <a:solidFill>
                            <a:srgbClr val="6A2D91"/>
                          </a:solidFill>
                          <a:latin typeface="Museo 700" panose="02000000000000000000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Overall funding level</a:t>
                      </a:r>
                    </a:p>
                  </a:txBody>
                  <a:tcPr>
                    <a:lnR w="12700" cap="flat" cmpd="sng" algn="ctr">
                      <a:solidFill>
                        <a:srgbClr val="6A2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2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2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7030A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94.9%</a:t>
                      </a:r>
                    </a:p>
                  </a:txBody>
                  <a:tcPr>
                    <a:lnL w="12700" cap="flat" cmpd="sng" algn="ctr">
                      <a:solidFill>
                        <a:srgbClr val="6A2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A2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7030A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100.2%</a:t>
                      </a:r>
                    </a:p>
                  </a:txBody>
                  <a:tcPr>
                    <a:lnT w="12700" cap="flat" cmpd="sng" algn="ctr">
                      <a:solidFill>
                        <a:srgbClr val="6A2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i="0" dirty="0">
                          <a:solidFill>
                            <a:srgbClr val="6A2D91"/>
                          </a:solidFill>
                          <a:latin typeface="Museo 700" panose="02000000000000000000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Deficit of schemes</a:t>
                      </a:r>
                      <a:r>
                        <a:rPr lang="en-GB" sz="1400" b="1" i="0" baseline="0" dirty="0">
                          <a:solidFill>
                            <a:srgbClr val="6A2D91"/>
                          </a:solidFill>
                          <a:latin typeface="Museo 700" panose="02000000000000000000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in deficit</a:t>
                      </a:r>
                      <a:endParaRPr lang="en-GB" sz="1400" b="1" i="0" dirty="0">
                        <a:solidFill>
                          <a:srgbClr val="6A2D91"/>
                        </a:solidFill>
                        <a:latin typeface="Museo 700" panose="02000000000000000000" pitchFamily="2" charset="77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6A2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2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2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7030A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£200b</a:t>
                      </a:r>
                    </a:p>
                  </a:txBody>
                  <a:tcPr>
                    <a:lnL w="12700" cap="flat" cmpd="sng" algn="ctr">
                      <a:solidFill>
                        <a:srgbClr val="6A2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7030A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£149b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i="0" dirty="0">
                          <a:solidFill>
                            <a:srgbClr val="6A2D91"/>
                          </a:solidFill>
                          <a:latin typeface="Museo 700" panose="02000000000000000000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Number of schemes in deficit</a:t>
                      </a:r>
                    </a:p>
                  </a:txBody>
                  <a:tcPr>
                    <a:lnR w="12700" cap="flat" cmpd="sng" algn="ctr">
                      <a:solidFill>
                        <a:srgbClr val="6A2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2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7030A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3,633</a:t>
                      </a:r>
                    </a:p>
                  </a:txBody>
                  <a:tcPr>
                    <a:lnL w="12700" cap="flat" cmpd="sng" algn="ctr">
                      <a:solidFill>
                        <a:srgbClr val="6A2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7030A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3,188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32C1A9ED-9399-574C-B676-6F79D21558FF}"/>
              </a:ext>
            </a:extLst>
          </p:cNvPr>
          <p:cNvSpPr txBox="1">
            <a:spLocks/>
          </p:cNvSpPr>
          <p:nvPr/>
        </p:nvSpPr>
        <p:spPr>
          <a:xfrm>
            <a:off x="457200" y="5279034"/>
            <a:ext cx="8177062" cy="72274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8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/>
              <a:t>Over 50% of schemes remain underfunded under the new assumptions.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3826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Museo 900" panose="02000000000000000000" pitchFamily="50" charset="0"/>
              </a:rPr>
              <a:t>Concentration of members in large schemes</a:t>
            </a:r>
            <a:endParaRPr lang="en-GB" dirty="0">
              <a:solidFill>
                <a:schemeClr val="tx1"/>
              </a:solidFill>
              <a:latin typeface="Museo 900" panose="02000000000000000000" pitchFamily="50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234616"/>
              </p:ext>
            </p:extLst>
          </p:nvPr>
        </p:nvGraphicFramePr>
        <p:xfrm>
          <a:off x="628650" y="1414463"/>
          <a:ext cx="7808912" cy="21475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0333"/>
                <a:gridCol w="779457"/>
                <a:gridCol w="935420"/>
                <a:gridCol w="1180832"/>
                <a:gridCol w="1068382"/>
                <a:gridCol w="945931"/>
                <a:gridCol w="978557"/>
              </a:tblGrid>
              <a:tr h="3913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i="0" dirty="0">
                          <a:ln>
                            <a:noFill/>
                          </a:ln>
                          <a:solidFill>
                            <a:srgbClr val="6A2D91"/>
                          </a:solidFill>
                          <a:effectLst/>
                          <a:latin typeface="Museo 700" panose="02000000000000000000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Number of members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6A2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6A2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ln>
                            <a:noFill/>
                          </a:ln>
                          <a:solidFill>
                            <a:srgbClr val="6A2D91"/>
                          </a:solidFill>
                          <a:effectLst/>
                          <a:latin typeface="Museo 700" panose="02000000000000000000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2-99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A2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2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ln>
                            <a:noFill/>
                          </a:ln>
                          <a:solidFill>
                            <a:srgbClr val="6A2D91"/>
                          </a:solidFill>
                          <a:effectLst/>
                          <a:latin typeface="Museo 700" panose="02000000000000000000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100-999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A2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2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ln>
                            <a:noFill/>
                          </a:ln>
                          <a:solidFill>
                            <a:srgbClr val="6A2D91"/>
                          </a:solidFill>
                          <a:effectLst/>
                          <a:latin typeface="Museo 700" panose="02000000000000000000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1,000-4,999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A2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2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ln>
                            <a:noFill/>
                          </a:ln>
                          <a:solidFill>
                            <a:srgbClr val="6A2D91"/>
                          </a:solidFill>
                          <a:effectLst/>
                          <a:latin typeface="Museo 700" panose="02000000000000000000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5,000-9,999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A2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2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ln>
                            <a:noFill/>
                          </a:ln>
                          <a:solidFill>
                            <a:srgbClr val="6A2D91"/>
                          </a:solidFill>
                          <a:effectLst/>
                          <a:latin typeface="Museo 700" panose="02000000000000000000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10,000+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A2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2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ln>
                            <a:noFill/>
                          </a:ln>
                          <a:solidFill>
                            <a:srgbClr val="6A2D91"/>
                          </a:solidFill>
                          <a:effectLst/>
                          <a:latin typeface="Museo 700" panose="02000000000000000000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Total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A2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390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i="0" dirty="0">
                          <a:ln>
                            <a:noFill/>
                          </a:ln>
                          <a:solidFill>
                            <a:srgbClr val="6A2D91"/>
                          </a:solidFill>
                          <a:effectLst/>
                          <a:latin typeface="Museo 700" panose="02000000000000000000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Number of schemes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6A2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2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1,934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2,392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756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171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197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5,450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30A0"/>
                    </a:solidFill>
                  </a:tcPr>
                </a:tc>
              </a:tr>
              <a:tr h="4390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i="0" dirty="0">
                          <a:ln>
                            <a:noFill/>
                          </a:ln>
                          <a:solidFill>
                            <a:srgbClr val="6A2D91"/>
                          </a:solidFill>
                          <a:effectLst/>
                          <a:latin typeface="Museo 700" panose="02000000000000000000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Assets (£b)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6A2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2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16.5</a:t>
                      </a: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136.1</a:t>
                      </a: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258.0</a:t>
                      </a: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193.5</a:t>
                      </a: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969.2</a:t>
                      </a: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1,573.3</a:t>
                      </a: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</a:tr>
              <a:tr h="4390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i="0" dirty="0">
                          <a:ln>
                            <a:noFill/>
                          </a:ln>
                          <a:solidFill>
                            <a:srgbClr val="6A2D91"/>
                          </a:solidFill>
                          <a:effectLst/>
                          <a:latin typeface="Museo 700" panose="02000000000000000000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s179 liabilities (£b)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6A2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2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16.1</a:t>
                      </a: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146.5</a:t>
                      </a: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278.4</a:t>
                      </a: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202.3</a:t>
                      </a: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1,000.5</a:t>
                      </a: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1,643.8</a:t>
                      </a: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</a:tr>
              <a:tr h="4390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i="0" dirty="0">
                          <a:ln>
                            <a:noFill/>
                          </a:ln>
                          <a:solidFill>
                            <a:srgbClr val="6A2D91"/>
                          </a:solidFill>
                          <a:effectLst/>
                          <a:latin typeface="Museo 700" panose="02000000000000000000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Members (000s)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6A2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84</a:t>
                      </a: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838</a:t>
                      </a: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1,720</a:t>
                      </a: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1,200</a:t>
                      </a: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6,540</a:t>
                      </a: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10,382</a:t>
                      </a: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43FC62F3-D92F-E74E-9D9C-39A04C4BAECE}"/>
              </a:ext>
            </a:extLst>
          </p:cNvPr>
          <p:cNvSpPr txBox="1">
            <a:spLocks/>
          </p:cNvSpPr>
          <p:nvPr/>
        </p:nvSpPr>
        <p:spPr>
          <a:xfrm>
            <a:off x="628650" y="4052195"/>
            <a:ext cx="7777424" cy="10081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8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dirty="0"/>
              <a:t>Large schemes with over 5,000 members make up around 7% of the total number of schemes in The Purple Book 2018 dataset, but…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/>
              <a:t>…represent almost 75% of total assets, liabilities and members.</a:t>
            </a:r>
          </a:p>
        </p:txBody>
      </p:sp>
    </p:spTree>
    <p:extLst>
      <p:ext uri="{BB962C8B-B14F-4D97-AF65-F5344CB8AC3E}">
        <p14:creationId xmlns:p14="http://schemas.microsoft.com/office/powerpoint/2010/main" val="300501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Museo 900" panose="02000000000000000000" pitchFamily="50" charset="0"/>
              </a:rPr>
              <a:t>Schemes continue to close to new benefit accrual</a:t>
            </a:r>
            <a:endParaRPr lang="en-GB" dirty="0">
              <a:solidFill>
                <a:schemeClr val="tx1"/>
              </a:solidFill>
              <a:latin typeface="Museo 900" panose="02000000000000000000" pitchFamily="50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EDF54768-52AA-424A-B71C-551BB2EBB1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8491023"/>
              </p:ext>
            </p:extLst>
          </p:nvPr>
        </p:nvGraphicFramePr>
        <p:xfrm>
          <a:off x="457200" y="1417638"/>
          <a:ext cx="8229600" cy="3412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2">
            <a:extLst>
              <a:ext uri="{FF2B5EF4-FFF2-40B4-BE49-F238E27FC236}">
                <a16:creationId xmlns:a16="http://schemas.microsoft.com/office/drawing/2014/main" xmlns="" id="{DB2B0FAE-0334-D345-8B00-C1CBACA2E5BA}"/>
              </a:ext>
            </a:extLst>
          </p:cNvPr>
          <p:cNvSpPr txBox="1">
            <a:spLocks/>
          </p:cNvSpPr>
          <p:nvPr/>
        </p:nvSpPr>
        <p:spPr>
          <a:xfrm>
            <a:off x="655320" y="4582179"/>
            <a:ext cx="7787640" cy="1498581"/>
          </a:xfrm>
          <a:prstGeom prst="rect">
            <a:avLst/>
          </a:prstGeom>
        </p:spPr>
        <p:txBody>
          <a:bodyPr lIns="0" tIns="0" rIns="0" bIns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8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200" dirty="0"/>
              <a:t>In recent years, the proportion of schemes closed to new members has been falling as schemes have closed to new benefit accrual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200" dirty="0"/>
              <a:t>Proportion of ‘Open’ schemes fell sharply between 2006 and 2010, but has changed little since 2012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400" dirty="0"/>
          </a:p>
          <a:p>
            <a:pPr marL="0" indent="0">
              <a:lnSpc>
                <a:spcPct val="100000"/>
              </a:lnSpc>
              <a:buNone/>
            </a:pPr>
            <a:endParaRPr lang="en-GB" sz="1400" dirty="0"/>
          </a:p>
          <a:p>
            <a:pPr marL="0" indent="0">
              <a:lnSpc>
                <a:spcPct val="100000"/>
              </a:lnSpc>
              <a:buNone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81611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Museo 900" panose="02000000000000000000" pitchFamily="50" charset="0"/>
              </a:rPr>
              <a:t>Falling equity share, rising bond share</a:t>
            </a:r>
            <a:endParaRPr lang="en-GB" dirty="0">
              <a:solidFill>
                <a:schemeClr val="tx1"/>
              </a:solidFill>
              <a:latin typeface="Museo 900" panose="02000000000000000000" pitchFamily="50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7B3A1DD8-67C7-BA47-ABB4-DCAEDBEDF4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6491445"/>
              </p:ext>
            </p:extLst>
          </p:nvPr>
        </p:nvGraphicFramePr>
        <p:xfrm>
          <a:off x="457200" y="1767840"/>
          <a:ext cx="8412480" cy="4358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00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Museo 900" panose="02000000000000000000" pitchFamily="50" charset="0"/>
              </a:rPr>
              <a:t>Special contributions remain high</a:t>
            </a:r>
            <a:endParaRPr lang="en-GB" dirty="0">
              <a:solidFill>
                <a:schemeClr val="tx1"/>
              </a:solidFill>
              <a:latin typeface="Museo 900" panose="02000000000000000000" pitchFamily="50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D9172CAD-A990-4F49-B371-9022180F3E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6340185"/>
              </p:ext>
            </p:extLst>
          </p:nvPr>
        </p:nvGraphicFramePr>
        <p:xfrm>
          <a:off x="350520" y="1236028"/>
          <a:ext cx="8229600" cy="414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DDBF23-CE76-724D-AA6C-EAFBC40D7B13}"/>
              </a:ext>
            </a:extLst>
          </p:cNvPr>
          <p:cNvSpPr txBox="1"/>
          <p:nvPr/>
        </p:nvSpPr>
        <p:spPr>
          <a:xfrm>
            <a:off x="671874" y="5382902"/>
            <a:ext cx="6551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6A2D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MQ5, ‘Investment by Insurance Companies, Pension Funds and Trusts’, ONS</a:t>
            </a:r>
          </a:p>
        </p:txBody>
      </p:sp>
    </p:spTree>
    <p:extLst>
      <p:ext uri="{BB962C8B-B14F-4D97-AF65-F5344CB8AC3E}">
        <p14:creationId xmlns:p14="http://schemas.microsoft.com/office/powerpoint/2010/main" val="318590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Museo 900" panose="02000000000000000000" pitchFamily="50" charset="0"/>
              </a:rPr>
              <a:t>Rise in risk transfer deals</a:t>
            </a:r>
            <a:endParaRPr lang="en-GB" dirty="0">
              <a:solidFill>
                <a:schemeClr val="tx1"/>
              </a:solidFill>
              <a:latin typeface="Museo 900" panose="02000000000000000000" pitchFamily="50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378C9AE6-6BEF-334B-AE55-DBDA9EEF37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1728605"/>
              </p:ext>
            </p:extLst>
          </p:nvPr>
        </p:nvGraphicFramePr>
        <p:xfrm>
          <a:off x="457200" y="847726"/>
          <a:ext cx="8229600" cy="414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B0F94B1-2979-8940-A3A7-76A859576388}"/>
              </a:ext>
            </a:extLst>
          </p:cNvPr>
          <p:cNvGrpSpPr/>
          <p:nvPr/>
        </p:nvGrpSpPr>
        <p:grpSpPr>
          <a:xfrm>
            <a:off x="1593080" y="4991101"/>
            <a:ext cx="5391719" cy="262897"/>
            <a:chOff x="2268538" y="4263108"/>
            <a:chExt cx="5391719" cy="26289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FD16DD62-75AC-6048-A5CF-70611B6FA350}"/>
                </a:ext>
              </a:extLst>
            </p:cNvPr>
            <p:cNvSpPr/>
            <p:nvPr/>
          </p:nvSpPr>
          <p:spPr>
            <a:xfrm>
              <a:off x="2369620" y="4264395"/>
              <a:ext cx="118974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Longevity swap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8D67AEFF-1B94-CD42-B6B5-88DFB42F370B}"/>
                </a:ext>
              </a:extLst>
            </p:cNvPr>
            <p:cNvCxnSpPr/>
            <p:nvPr/>
          </p:nvCxnSpPr>
          <p:spPr>
            <a:xfrm>
              <a:off x="5362275" y="4379092"/>
              <a:ext cx="452673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EF4F6768-BCFA-E34C-9EFE-F69ED8CCD789}"/>
                </a:ext>
              </a:extLst>
            </p:cNvPr>
            <p:cNvSpPr/>
            <p:nvPr/>
          </p:nvSpPr>
          <p:spPr>
            <a:xfrm>
              <a:off x="5830910" y="4263108"/>
              <a:ext cx="182934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Two-half moving average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C13454E9-C106-0D43-AC6D-192E71ED2A3B}"/>
                </a:ext>
              </a:extLst>
            </p:cNvPr>
            <p:cNvSpPr/>
            <p:nvPr/>
          </p:nvSpPr>
          <p:spPr>
            <a:xfrm>
              <a:off x="2268538" y="4344116"/>
              <a:ext cx="91440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4468F20E-AE8A-3D4A-815F-14C0D2F06B0E}"/>
                </a:ext>
              </a:extLst>
            </p:cNvPr>
            <p:cNvSpPr/>
            <p:nvPr/>
          </p:nvSpPr>
          <p:spPr>
            <a:xfrm>
              <a:off x="3821679" y="4263108"/>
              <a:ext cx="59984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Buy-in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1FEC623F-0C3B-E148-8799-6C7DC838338A}"/>
                </a:ext>
              </a:extLst>
            </p:cNvPr>
            <p:cNvSpPr/>
            <p:nvPr/>
          </p:nvSpPr>
          <p:spPr>
            <a:xfrm>
              <a:off x="3720597" y="4342829"/>
              <a:ext cx="91440" cy="91440"/>
            </a:xfrm>
            <a:prstGeom prst="rect">
              <a:avLst/>
            </a:prstGeom>
            <a:solidFill>
              <a:srgbClr val="E71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6094D23B-633F-F545-9967-0DF1E94DF9C3}"/>
                </a:ext>
              </a:extLst>
            </p:cNvPr>
            <p:cNvSpPr/>
            <p:nvPr/>
          </p:nvSpPr>
          <p:spPr>
            <a:xfrm>
              <a:off x="4608110" y="4263108"/>
              <a:ext cx="69923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Buy-out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688A4835-145B-0E4D-8346-1BDB662DCBB1}"/>
                </a:ext>
              </a:extLst>
            </p:cNvPr>
            <p:cNvSpPr/>
            <p:nvPr/>
          </p:nvSpPr>
          <p:spPr>
            <a:xfrm>
              <a:off x="4507028" y="4342829"/>
              <a:ext cx="91440" cy="91440"/>
            </a:xfrm>
            <a:prstGeom prst="rect">
              <a:avLst/>
            </a:prstGeom>
            <a:solidFill>
              <a:srgbClr val="6A2D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7D3898E-DA58-0648-BE1C-B9466A9137FA}"/>
              </a:ext>
            </a:extLst>
          </p:cNvPr>
          <p:cNvSpPr txBox="1"/>
          <p:nvPr/>
        </p:nvSpPr>
        <p:spPr>
          <a:xfrm>
            <a:off x="1512760" y="5368694"/>
            <a:ext cx="5802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E7168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Hymans Robertson, ‘Buy-outs, buy-ins and longevity hedging’</a:t>
            </a:r>
          </a:p>
        </p:txBody>
      </p:sp>
    </p:spTree>
    <p:extLst>
      <p:ext uri="{BB962C8B-B14F-4D97-AF65-F5344CB8AC3E}">
        <p14:creationId xmlns:p14="http://schemas.microsoft.com/office/powerpoint/2010/main" val="50708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Museo 900" panose="02000000000000000000" pitchFamily="50" charset="0"/>
              </a:rPr>
              <a:t>Transfer out of pension schemes</a:t>
            </a:r>
            <a:endParaRPr lang="en-GB" dirty="0">
              <a:solidFill>
                <a:schemeClr val="tx1"/>
              </a:solidFill>
              <a:latin typeface="Museo 900" panose="02000000000000000000" pitchFamily="50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74BBEAA4-8333-A84B-BD13-C6AA6DE46A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6192446"/>
              </p:ext>
            </p:extLst>
          </p:nvPr>
        </p:nvGraphicFramePr>
        <p:xfrm>
          <a:off x="259080" y="1417638"/>
          <a:ext cx="8229600" cy="4419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099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Museo 900" panose="02000000000000000000" pitchFamily="50" charset="0"/>
              </a:rPr>
              <a:t>Recovery plans are not shortening</a:t>
            </a:r>
            <a:endParaRPr lang="en-GB" dirty="0">
              <a:solidFill>
                <a:schemeClr val="tx1"/>
              </a:solidFill>
              <a:latin typeface="Museo 900" panose="02000000000000000000" pitchFamily="50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1972D7A1-6561-2244-A728-9F23BC86E8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630111"/>
              </p:ext>
            </p:extLst>
          </p:nvPr>
        </p:nvGraphicFramePr>
        <p:xfrm>
          <a:off x="457200" y="1676434"/>
          <a:ext cx="7808912" cy="2970846"/>
        </p:xfrm>
        <a:graphic>
          <a:graphicData uri="http://schemas.openxmlformats.org/drawingml/2006/table">
            <a:tbl>
              <a:tblPr/>
              <a:tblGrid>
                <a:gridCol w="10782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361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945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961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6A2D91"/>
                          </a:solidFill>
                          <a:effectLst/>
                          <a:latin typeface="Museo 700" panose="0200000000000000000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Tranche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6A2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6A2D91"/>
                          </a:solidFill>
                          <a:effectLst/>
                          <a:latin typeface="Museo 700" panose="0200000000000000000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Year of Valuation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A2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2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6A2D91"/>
                          </a:solidFill>
                          <a:effectLst/>
                          <a:latin typeface="Museo 700" panose="0200000000000000000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Average length of recovery plan, years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A2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10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600" b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600" b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2005-06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600" b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8.1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310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600" b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600" b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2006-07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600" b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7.7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310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600" b="0" u="none" strike="noStrike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2007-08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600" b="0" u="none" strike="noStrike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8.6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310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600" b="0" u="none" strike="noStrike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600" b="0" u="none" strike="noStrike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2008-09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600" b="0" u="none" strike="noStrike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9.7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310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600" b="0" u="none" strike="noStrike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600" b="0" u="none" strike="noStrike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2009-10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8.5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310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600" b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600" b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2010-11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600" b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7.8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310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600" b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600" b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2011-12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600" b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8.5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310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600" b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600" b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2012-13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600" b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8.5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310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600" b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600" b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2013-14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600" b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8.0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283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2014-15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7.5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310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2015-16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7.8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2C38363-A328-5044-923D-C5A03ACE4FAB}"/>
              </a:ext>
            </a:extLst>
          </p:cNvPr>
          <p:cNvSpPr txBox="1"/>
          <p:nvPr/>
        </p:nvSpPr>
        <p:spPr>
          <a:xfrm>
            <a:off x="457200" y="4905441"/>
            <a:ext cx="8174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‘Scheme funding statistics, Appendix’, The Pensions Regulator, June 2018</a:t>
            </a:r>
          </a:p>
        </p:txBody>
      </p:sp>
    </p:spTree>
    <p:extLst>
      <p:ext uri="{BB962C8B-B14F-4D97-AF65-F5344CB8AC3E}">
        <p14:creationId xmlns:p14="http://schemas.microsoft.com/office/powerpoint/2010/main" val="401258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Museo 900" panose="02000000000000000000" pitchFamily="50" charset="0"/>
              </a:rPr>
              <a:t>PPF funding vs PPF 7800 index</a:t>
            </a:r>
            <a:endParaRPr lang="en-GB" dirty="0">
              <a:solidFill>
                <a:schemeClr val="tx1"/>
              </a:solidFill>
              <a:latin typeface="Museo 900" panose="02000000000000000000" pitchFamily="50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F915362E-3FCF-A34F-8093-F4F560E07A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8110578"/>
              </p:ext>
            </p:extLst>
          </p:nvPr>
        </p:nvGraphicFramePr>
        <p:xfrm>
          <a:off x="457200" y="1417638"/>
          <a:ext cx="8229600" cy="4571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622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Museo 900" panose="02000000000000000000" pitchFamily="50" charset="0"/>
              </a:rPr>
              <a:t>What you can expect today</a:t>
            </a:r>
            <a:endParaRPr lang="en-GB" dirty="0">
              <a:solidFill>
                <a:schemeClr val="tx1"/>
              </a:solidFill>
              <a:latin typeface="Museo 900" panose="020000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315342"/>
          </a:xfrm>
        </p:spPr>
        <p:txBody>
          <a:bodyPr/>
          <a:lstStyle/>
          <a:p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quick recap on the PPF</a:t>
            </a:r>
          </a:p>
          <a:p>
            <a:pPr marL="0" indent="0">
              <a:buNone/>
            </a:pPr>
            <a:endParaRPr lang="en-GB" sz="2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Purple Book 2018</a:t>
            </a:r>
          </a:p>
          <a:p>
            <a:pPr marL="0" indent="0">
              <a:buNone/>
            </a:pPr>
            <a:endParaRPr lang="en-GB" sz="2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en-GB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current landscape</a:t>
            </a:r>
          </a:p>
          <a:p>
            <a:pPr lvl="1"/>
            <a:r>
              <a:rPr lang="en-GB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Scheme funding</a:t>
            </a:r>
          </a:p>
          <a:p>
            <a:pPr lvl="1"/>
            <a:r>
              <a:rPr lang="en-GB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Scheme demographics</a:t>
            </a:r>
          </a:p>
          <a:p>
            <a:pPr lvl="1"/>
            <a:r>
              <a:rPr lang="en-GB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Asset allocation</a:t>
            </a:r>
          </a:p>
          <a:p>
            <a:pPr lvl="1"/>
            <a:r>
              <a:rPr lang="en-GB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Risk reduction</a:t>
            </a:r>
          </a:p>
          <a:p>
            <a:pPr lvl="1"/>
            <a:r>
              <a:rPr lang="en-GB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Insights</a:t>
            </a:r>
          </a:p>
          <a:p>
            <a:pPr marL="342900" lvl="1" indent="0">
              <a:buNone/>
            </a:pPr>
            <a:endParaRPr lang="en-GB" sz="18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future landscape</a:t>
            </a:r>
          </a:p>
          <a:p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16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Museo 900" panose="02000000000000000000" pitchFamily="50" charset="0"/>
              </a:rPr>
              <a:t>Insolvencies remain at low levels</a:t>
            </a:r>
            <a:endParaRPr lang="en-GB" dirty="0">
              <a:solidFill>
                <a:schemeClr val="tx1"/>
              </a:solidFill>
              <a:latin typeface="Museo 900" panose="02000000000000000000" pitchFamily="50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11C24290-1C85-3748-B428-1636329459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1717608"/>
              </p:ext>
            </p:extLst>
          </p:nvPr>
        </p:nvGraphicFramePr>
        <p:xfrm>
          <a:off x="457200" y="1403986"/>
          <a:ext cx="8229600" cy="414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32261FB-909D-0549-B4DA-409FBAC5BA41}"/>
              </a:ext>
            </a:extLst>
          </p:cNvPr>
          <p:cNvGrpSpPr/>
          <p:nvPr/>
        </p:nvGrpSpPr>
        <p:grpSpPr>
          <a:xfrm>
            <a:off x="1148374" y="5303517"/>
            <a:ext cx="7233626" cy="601319"/>
            <a:chOff x="2268538" y="4263108"/>
            <a:chExt cx="6492073" cy="39261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DE2757B-A977-244E-B7C8-E49F35E36EFA}"/>
                </a:ext>
              </a:extLst>
            </p:cNvPr>
            <p:cNvSpPr/>
            <p:nvPr/>
          </p:nvSpPr>
          <p:spPr>
            <a:xfrm>
              <a:off x="2369620" y="4264395"/>
              <a:ext cx="3762995" cy="1808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Insolvency events in deficit at assessment date (LHS)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12F33F39-E468-B249-B27B-EF82C6D40C9D}"/>
                </a:ext>
              </a:extLst>
            </p:cNvPr>
            <p:cNvCxnSpPr/>
            <p:nvPr/>
          </p:nvCxnSpPr>
          <p:spPr>
            <a:xfrm>
              <a:off x="5870226" y="4379092"/>
              <a:ext cx="144000" cy="0"/>
            </a:xfrm>
            <a:prstGeom prst="line">
              <a:avLst/>
            </a:prstGeom>
            <a:ln w="25400">
              <a:solidFill>
                <a:srgbClr val="E716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76FD0892-5574-BE48-8E8B-A7D100A03B4C}"/>
                </a:ext>
              </a:extLst>
            </p:cNvPr>
            <p:cNvSpPr/>
            <p:nvPr/>
          </p:nvSpPr>
          <p:spPr>
            <a:xfrm>
              <a:off x="5991682" y="4263108"/>
              <a:ext cx="2768929" cy="1808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Four-quarter</a:t>
              </a:r>
              <a:r>
                <a:rPr lang="en-GB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average insolvency rate (RHS)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8C1E4276-8B2C-604A-BAAE-C8796FD0C433}"/>
                </a:ext>
              </a:extLst>
            </p:cNvPr>
            <p:cNvSpPr/>
            <p:nvPr/>
          </p:nvSpPr>
          <p:spPr>
            <a:xfrm>
              <a:off x="2268538" y="4344116"/>
              <a:ext cx="91440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F24FA502-C843-5047-BBEC-74120C0CF7FD}"/>
                </a:ext>
              </a:extLst>
            </p:cNvPr>
            <p:cNvSpPr/>
            <p:nvPr/>
          </p:nvSpPr>
          <p:spPr>
            <a:xfrm>
              <a:off x="2377204" y="4474864"/>
              <a:ext cx="3373271" cy="1808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Insolvency events in surplus at </a:t>
              </a:r>
              <a:r>
                <a:rPr lang="en-GB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assessment</a:t>
              </a:r>
              <a:r>
                <a:rPr lang="en-GB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date (LHS)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551B121F-0120-044C-B0D9-812574FAC622}"/>
                </a:ext>
              </a:extLst>
            </p:cNvPr>
            <p:cNvSpPr/>
            <p:nvPr/>
          </p:nvSpPr>
          <p:spPr>
            <a:xfrm>
              <a:off x="2276122" y="4554585"/>
              <a:ext cx="91440" cy="91440"/>
            </a:xfrm>
            <a:prstGeom prst="rect">
              <a:avLst/>
            </a:prstGeom>
            <a:solidFill>
              <a:srgbClr val="6A2D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491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Museo 900" panose="02000000000000000000" pitchFamily="50" charset="0"/>
              </a:rPr>
              <a:t>Key insights</a:t>
            </a:r>
            <a:endParaRPr lang="en-GB" dirty="0">
              <a:solidFill>
                <a:schemeClr val="tx1"/>
              </a:solidFill>
              <a:latin typeface="Museo 900" panose="02000000000000000000" pitchFamily="50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8FAE6135-41A4-654C-963E-386FC884270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1904"/>
            <a:ext cx="8229600" cy="4143261"/>
          </a:xfrm>
          <a:prstGeom prst="rect">
            <a:avLst/>
          </a:prstGeom>
        </p:spPr>
        <p:txBody>
          <a:bodyPr anchor="t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8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solidFill>
                  <a:srgbClr val="000000"/>
                </a:solidFill>
              </a:rPr>
              <a:t>UK DB pension scheme universe funding level improved in  The Purple Book 2018. Will improve further under new s179 assumptions, but many schemes will remain in deficit. It is these schemes we </a:t>
            </a:r>
            <a:r>
              <a:rPr lang="en-GB" sz="2000" dirty="0" smtClean="0">
                <a:solidFill>
                  <a:srgbClr val="000000"/>
                </a:solidFill>
              </a:rPr>
              <a:t>protect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000" dirty="0">
              <a:solidFill>
                <a:srgbClr val="000000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solidFill>
                  <a:srgbClr val="000000"/>
                </a:solidFill>
              </a:rPr>
              <a:t>s179 liability values still volatile as gilt yields move around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n-GB" sz="2000" dirty="0" smtClean="0">
              <a:solidFill>
                <a:srgbClr val="000000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000" dirty="0" smtClean="0">
                <a:solidFill>
                  <a:srgbClr val="000000"/>
                </a:solidFill>
              </a:rPr>
              <a:t>De-risking </a:t>
            </a:r>
            <a:r>
              <a:rPr lang="en-GB" sz="2000" dirty="0">
                <a:solidFill>
                  <a:srgbClr val="000000"/>
                </a:solidFill>
              </a:rPr>
              <a:t>continues: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pple Symbols" panose="02000000000000000000" pitchFamily="2" charset="-79"/>
              <a:buChar char="⏤"/>
            </a:pPr>
            <a:r>
              <a:rPr lang="en-GB" sz="2000" dirty="0">
                <a:solidFill>
                  <a:srgbClr val="000000"/>
                </a:solidFill>
              </a:rPr>
              <a:t>Moving out of equities to bonds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pple Symbols" panose="02000000000000000000" pitchFamily="2" charset="-79"/>
              <a:buChar char="⏤"/>
            </a:pPr>
            <a:r>
              <a:rPr lang="en-GB" sz="2000" dirty="0">
                <a:solidFill>
                  <a:srgbClr val="000000"/>
                </a:solidFill>
              </a:rPr>
              <a:t>DRCs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pple Symbols" panose="02000000000000000000" pitchFamily="2" charset="-79"/>
              <a:buChar char="⏤"/>
            </a:pPr>
            <a:r>
              <a:rPr lang="en-GB" sz="2000" dirty="0">
                <a:solidFill>
                  <a:srgbClr val="000000"/>
                </a:solidFill>
              </a:rPr>
              <a:t>Increased buy-in/out activity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n-GB" sz="2000" dirty="0" smtClean="0">
              <a:solidFill>
                <a:srgbClr val="000000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000" dirty="0" smtClean="0">
                <a:solidFill>
                  <a:srgbClr val="000000"/>
                </a:solidFill>
              </a:rPr>
              <a:t>PPF’s </a:t>
            </a:r>
            <a:r>
              <a:rPr lang="en-GB" sz="2000" dirty="0">
                <a:solidFill>
                  <a:srgbClr val="000000"/>
                </a:solidFill>
              </a:rPr>
              <a:t>own funding level has remained robust and we remain in a strong position </a:t>
            </a:r>
          </a:p>
          <a:p>
            <a:pPr lvl="0">
              <a:lnSpc>
                <a:spcPts val="1880"/>
              </a:lnSpc>
            </a:pPr>
            <a:endParaRPr lang="en-GB" sz="1400" dirty="0">
              <a:solidFill>
                <a:srgbClr val="000000"/>
              </a:solidFill>
            </a:endParaRPr>
          </a:p>
          <a:p>
            <a:pPr lvl="0">
              <a:lnSpc>
                <a:spcPts val="1880"/>
              </a:lnSpc>
            </a:pPr>
            <a:endParaRPr lang="en-GB" sz="1400" dirty="0">
              <a:solidFill>
                <a:srgbClr val="000000"/>
              </a:solidFill>
            </a:endParaRPr>
          </a:p>
          <a:p>
            <a:pPr lvl="0">
              <a:lnSpc>
                <a:spcPts val="1880"/>
              </a:lnSpc>
            </a:pPr>
            <a:endParaRPr lang="en-GB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04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Museo 900" panose="02000000000000000000" pitchFamily="50" charset="0"/>
              </a:rPr>
              <a:t>So what does the future hold?</a:t>
            </a:r>
            <a:endParaRPr lang="en-GB" dirty="0">
              <a:solidFill>
                <a:schemeClr val="tx1"/>
              </a:solidFill>
              <a:latin typeface="Museo 900" panose="02000000000000000000" pitchFamily="50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934939"/>
            <a:ext cx="8229600" cy="531174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1800" b="1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DWP’s </a:t>
            </a:r>
            <a:r>
              <a:rPr lang="en-GB" sz="1800" b="1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recent White </a:t>
            </a:r>
            <a:r>
              <a:rPr lang="en-GB" sz="1800" b="1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Paper</a:t>
            </a:r>
            <a:endParaRPr lang="en-GB" sz="1800" b="1" dirty="0" smtClean="0">
              <a:solidFill>
                <a:srgbClr val="42596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800" dirty="0" smtClean="0">
              <a:solidFill>
                <a:srgbClr val="42596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believe:</a:t>
            </a:r>
          </a:p>
          <a:p>
            <a:pPr lvl="0">
              <a:spcBef>
                <a:spcPts val="0"/>
              </a:spcBef>
            </a:pPr>
            <a:r>
              <a:rPr lang="en-GB" sz="18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systemic </a:t>
            </a:r>
            <a:r>
              <a:rPr lang="en-GB" sz="18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affordability ‘crisis</a:t>
            </a:r>
            <a:r>
              <a:rPr lang="en-GB" sz="18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</a:t>
            </a:r>
          </a:p>
          <a:p>
            <a:pPr lvl="0">
              <a:spcBef>
                <a:spcPts val="0"/>
              </a:spcBef>
            </a:pPr>
            <a:r>
              <a:rPr lang="en-GB" sz="18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en-GB" sz="18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urrent </a:t>
            </a:r>
            <a:r>
              <a:rPr lang="en-GB" sz="18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framework </a:t>
            </a:r>
            <a:r>
              <a:rPr lang="en-GB" sz="18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appropriate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GB" sz="18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en-GB" sz="18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8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lang="en-GB" sz="18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working well</a:t>
            </a:r>
            <a:endParaRPr lang="en-GB" sz="1800" dirty="0">
              <a:solidFill>
                <a:schemeClr val="tx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ts val="0"/>
              </a:spcBef>
            </a:pPr>
            <a:r>
              <a:rPr lang="en-GB" sz="18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en-GB" sz="18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tresses </a:t>
            </a:r>
            <a:r>
              <a:rPr lang="en-GB" sz="18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the </a:t>
            </a:r>
            <a:r>
              <a:rPr lang="en-GB" sz="18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GB" sz="18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en-GB" sz="18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some </a:t>
            </a:r>
            <a:r>
              <a:rPr lang="en-GB" sz="18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schemes are </a:t>
            </a:r>
            <a:r>
              <a:rPr lang="en-GB" sz="18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struggling </a:t>
            </a:r>
            <a:endParaRPr lang="en-GB" sz="1800" dirty="0">
              <a:solidFill>
                <a:schemeClr val="tx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ts val="0"/>
              </a:spcBef>
            </a:pPr>
            <a:r>
              <a:rPr lang="en-GB" sz="18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en-GB" sz="18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cope </a:t>
            </a:r>
            <a:r>
              <a:rPr lang="en-GB" sz="18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legislative and </a:t>
            </a:r>
            <a:r>
              <a:rPr lang="en-GB" sz="18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regulatory improvement to manage </a:t>
            </a:r>
            <a:r>
              <a:rPr lang="en-GB" sz="18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risks better </a:t>
            </a:r>
            <a:r>
              <a:rPr lang="en-GB" sz="18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lang="en-GB" sz="18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 member </a:t>
            </a:r>
            <a:r>
              <a:rPr lang="en-GB" sz="18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outcomes</a:t>
            </a:r>
            <a:endParaRPr lang="en-GB" sz="1800" dirty="0">
              <a:solidFill>
                <a:schemeClr val="tx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ts val="0"/>
              </a:spcBef>
            </a:pPr>
            <a:r>
              <a:rPr lang="en-GB" sz="18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lang="en-GB" sz="18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etter </a:t>
            </a:r>
            <a:r>
              <a:rPr lang="en-GB" sz="18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funded schemes reduce the risk to members and the PPF </a:t>
            </a:r>
            <a:endParaRPr lang="en-GB" sz="1800" dirty="0" smtClean="0">
              <a:solidFill>
                <a:schemeClr val="tx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GB" sz="1800" dirty="0">
              <a:solidFill>
                <a:schemeClr val="tx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GB" sz="18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</a:t>
            </a:r>
            <a:r>
              <a:rPr lang="en-GB" sz="18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want to see: </a:t>
            </a:r>
            <a:endParaRPr lang="en-GB" sz="1800" dirty="0" smtClean="0">
              <a:solidFill>
                <a:schemeClr val="tx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55600" lvl="1" indent="-255600">
              <a:spcBef>
                <a:spcPts val="0"/>
              </a:spcBef>
            </a:pPr>
            <a:r>
              <a:rPr lang="en-GB" sz="18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clearer </a:t>
            </a:r>
            <a:r>
              <a:rPr lang="en-GB" sz="18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boundaries so schemes close deficits within acceptable </a:t>
            </a:r>
            <a:r>
              <a:rPr lang="en-GB" sz="18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timeframes</a:t>
            </a:r>
            <a:endParaRPr lang="en-GB" sz="1800" dirty="0">
              <a:solidFill>
                <a:schemeClr val="tx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55600" lvl="1" indent="-255600">
              <a:spcBef>
                <a:spcPts val="0"/>
              </a:spcBef>
            </a:pPr>
            <a:r>
              <a:rPr lang="en-GB" sz="18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tackling long recovery plans </a:t>
            </a:r>
          </a:p>
          <a:p>
            <a:pPr marL="255600" lvl="1" indent="-255600">
              <a:spcBef>
                <a:spcPts val="0"/>
              </a:spcBef>
            </a:pPr>
            <a:r>
              <a:rPr lang="en-GB" sz="18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 leeway to take greater risk or back-end load </a:t>
            </a:r>
            <a:r>
              <a:rPr lang="en-GB" sz="18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recovery plans</a:t>
            </a:r>
            <a:endParaRPr lang="en-GB" sz="1800" dirty="0">
              <a:solidFill>
                <a:schemeClr val="tx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55600" lvl="1" indent="-255600">
              <a:spcBef>
                <a:spcPts val="0"/>
              </a:spcBef>
            </a:pPr>
            <a:r>
              <a:rPr lang="en-GB" sz="18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schemes to be targeting at least PPF level </a:t>
            </a:r>
            <a:r>
              <a:rPr lang="en-GB" sz="18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benefits</a:t>
            </a:r>
          </a:p>
          <a:p>
            <a:pPr marL="255600" lvl="1" indent="-255600">
              <a:spcBef>
                <a:spcPts val="0"/>
              </a:spcBef>
            </a:pPr>
            <a:r>
              <a:rPr lang="en-GB" sz="18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GB" sz="18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 </a:t>
            </a:r>
            <a:r>
              <a:rPr lang="en-GB" sz="18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appropriate regulatory regime </a:t>
            </a:r>
            <a:r>
              <a:rPr lang="en-GB" sz="18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</a:t>
            </a:r>
            <a:r>
              <a:rPr lang="en-GB" sz="18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 </a:t>
            </a:r>
            <a:r>
              <a:rPr lang="en-GB" sz="18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consolidators</a:t>
            </a:r>
            <a:endParaRPr lang="en-GB" sz="1800" dirty="0">
              <a:solidFill>
                <a:schemeClr val="tx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sz="1600" dirty="0">
              <a:solidFill>
                <a:schemeClr val="tx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872" y="1063231"/>
            <a:ext cx="3607850" cy="202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9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843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Museo 900" panose="02000000000000000000" pitchFamily="50" charset="0"/>
              </a:rPr>
              <a:t>DWP’s consultation on Pensions Dashboards</a:t>
            </a:r>
            <a:endParaRPr lang="en-GB" dirty="0">
              <a:solidFill>
                <a:schemeClr val="tx1"/>
              </a:solidFill>
              <a:latin typeface="Museo 900" panose="020000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5223"/>
            <a:ext cx="8229600" cy="5291190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Pensions dashboards </a:t>
            </a:r>
            <a:r>
              <a:rPr lang="en-GB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en-GB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give people accurate, easy to understand, secure information</a:t>
            </a:r>
          </a:p>
          <a:p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show people clearly how much they have in their pension pots and what they can expect to have to live on in retirement</a:t>
            </a:r>
          </a:p>
          <a:p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put people in control of when and how they check their data and who has access to it</a:t>
            </a:r>
          </a:p>
          <a:p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help people to find ‘lost’ pension pots</a:t>
            </a:r>
          </a:p>
          <a:p>
            <a:endParaRPr lang="en-GB" sz="2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8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“Plain </a:t>
            </a:r>
            <a:r>
              <a:rPr lang="en-GB" sz="18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pensions information at the touch of a screen will </a:t>
            </a:r>
            <a:endParaRPr lang="en-GB" sz="1800" i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8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ensure </a:t>
            </a:r>
            <a:r>
              <a:rPr lang="en-GB" sz="18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better-informed, more engaged savers and help </a:t>
            </a:r>
            <a:endParaRPr lang="en-GB" sz="1800" i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8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many </a:t>
            </a:r>
            <a:r>
              <a:rPr lang="en-GB" sz="18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 people to plan effectively for </a:t>
            </a:r>
            <a:r>
              <a:rPr lang="en-GB" sz="18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retirement. Bringing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8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pensions </a:t>
            </a:r>
            <a:r>
              <a:rPr lang="en-GB" sz="18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information into the digital age has the potential </a:t>
            </a:r>
            <a:endParaRPr lang="en-GB" sz="1800" i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8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</a:t>
            </a:r>
            <a:r>
              <a:rPr lang="en-GB" sz="18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revolutionise the way we all think about and plan for later </a:t>
            </a:r>
            <a:endParaRPr lang="en-GB" sz="1800" i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8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life</a:t>
            </a:r>
            <a:r>
              <a:rPr lang="en-GB" sz="18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People, young and old, should have all the help they need to get ready for retirement and maximise their pension incomes and, working with industry, we will ensure they do</a:t>
            </a:r>
            <a:r>
              <a:rPr lang="en-GB" sz="18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.” </a:t>
            </a:r>
          </a:p>
          <a:p>
            <a:pPr marL="0" indent="0">
              <a:spcBef>
                <a:spcPts val="0"/>
              </a:spcBef>
              <a:buNone/>
            </a:pPr>
            <a:endParaRPr lang="en-GB" sz="1800" i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Guy </a:t>
            </a:r>
            <a:r>
              <a:rPr lang="en-GB" sz="1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Opperman</a:t>
            </a:r>
            <a:r>
              <a:rPr lang="en-GB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Minister for Pensions and Financial Inclusion, December 2018</a:t>
            </a:r>
            <a:endParaRPr lang="en-GB" sz="14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847" y="3462219"/>
            <a:ext cx="1931953" cy="125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1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Museo 900" panose="02000000000000000000" pitchFamily="50" charset="0"/>
              </a:rPr>
              <a:t>PPF view</a:t>
            </a:r>
            <a:endParaRPr lang="en-GB" dirty="0">
              <a:solidFill>
                <a:schemeClr val="tx1"/>
              </a:solidFill>
              <a:latin typeface="Museo 900" panose="020000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1255"/>
            <a:ext cx="8229600" cy="494187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TPR powers consultation:</a:t>
            </a:r>
          </a:p>
          <a:p>
            <a:pPr lvl="1">
              <a:spcBef>
                <a:spcPts val="0"/>
              </a:spcBef>
            </a:pPr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 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intent – but detail worth </a:t>
            </a:r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developing</a:t>
            </a: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clearer 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sanctions structure - hierarchy of penalties worth considering further</a:t>
            </a:r>
          </a:p>
          <a:p>
            <a:pPr lvl="1">
              <a:spcBef>
                <a:spcPts val="0"/>
              </a:spcBef>
            </a:pPr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areas 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consider further – simplifying FSD/CN </a:t>
            </a:r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process</a:t>
            </a:r>
          </a:p>
          <a:p>
            <a:pPr marL="342900" lvl="1" indent="0">
              <a:buNone/>
            </a:pP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Pensions dashboard consultation:</a:t>
            </a:r>
          </a:p>
          <a:p>
            <a:pPr lvl="1"/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strongly supportive of the underlying ambition, to enable people to engage better with their pension savings through digital channels </a:t>
            </a:r>
          </a:p>
          <a:p>
            <a:pPr lvl="1"/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intend to participate and stand ready to engage with the proposed industry delivery group</a:t>
            </a:r>
          </a:p>
          <a:p>
            <a:pPr lvl="1">
              <a:spcBef>
                <a:spcPts val="0"/>
              </a:spcBef>
            </a:pPr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proposed architecture looks reasonable but raises some issues which may have implications for DB schemes in general</a:t>
            </a:r>
          </a:p>
          <a:p>
            <a:pPr lvl="1">
              <a:spcBef>
                <a:spcPts val="0"/>
              </a:spcBef>
            </a:pP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230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7034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Museo 900" panose="02000000000000000000" pitchFamily="50" charset="0"/>
              </a:rPr>
              <a:t>Another DWP consultation: consolidation  </a:t>
            </a:r>
            <a:br>
              <a:rPr lang="en-GB" dirty="0" smtClean="0">
                <a:solidFill>
                  <a:schemeClr val="tx1"/>
                </a:solidFill>
                <a:latin typeface="Museo 900" panose="02000000000000000000" pitchFamily="50" charset="0"/>
              </a:rPr>
            </a:br>
            <a:r>
              <a:rPr lang="en-GB" dirty="0" smtClean="0">
                <a:solidFill>
                  <a:schemeClr val="tx1"/>
                </a:solidFill>
                <a:latin typeface="Museo 900" panose="02000000000000000000" pitchFamily="50" charset="0"/>
              </a:rPr>
              <a:t>(aka superfunds)</a:t>
            </a:r>
            <a:endParaRPr lang="en-GB" dirty="0">
              <a:solidFill>
                <a:schemeClr val="tx1"/>
              </a:solidFill>
              <a:latin typeface="Museo 900" panose="02000000000000000000" pitchFamily="50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1" r="6293"/>
          <a:stretch/>
        </p:blipFill>
        <p:spPr bwMode="auto">
          <a:xfrm>
            <a:off x="1189111" y="1315092"/>
            <a:ext cx="6765778" cy="49888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7053189" y="5619750"/>
            <a:ext cx="1803400" cy="5143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latin typeface="Open Sans"/>
              </a:rPr>
              <a:t>DWP Superfund consultation </a:t>
            </a:r>
            <a:r>
              <a:rPr lang="en-GB" sz="1000" dirty="0">
                <a:latin typeface="Open Sans"/>
              </a:rPr>
              <a:t>D</a:t>
            </a:r>
            <a:r>
              <a:rPr lang="en-GB" sz="1000" dirty="0" smtClean="0">
                <a:latin typeface="Open Sans"/>
              </a:rPr>
              <a:t>ec 2018</a:t>
            </a:r>
            <a:endParaRPr lang="en-GB" sz="1000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14112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Museo 900" panose="02000000000000000000" pitchFamily="50" charset="0"/>
              </a:rPr>
              <a:t>Superfund characteristics</a:t>
            </a:r>
            <a:endParaRPr lang="en-GB" dirty="0">
              <a:solidFill>
                <a:schemeClr val="tx1"/>
              </a:solidFill>
              <a:latin typeface="Museo 900" panose="020000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143261"/>
          </a:xfrm>
        </p:spPr>
        <p:txBody>
          <a:bodyPr/>
          <a:lstStyle/>
          <a:p>
            <a:r>
              <a:rPr lang="en-GB" sz="2000" dirty="0">
                <a:latin typeface="Open Sans" panose="020B0606030504020204"/>
              </a:rPr>
              <a:t>External capital from investors – with return </a:t>
            </a:r>
            <a:r>
              <a:rPr lang="en-GB" sz="2000" dirty="0" smtClean="0">
                <a:latin typeface="Open Sans" panose="020B0606030504020204"/>
              </a:rPr>
              <a:t>(‘profit’)</a:t>
            </a:r>
          </a:p>
          <a:p>
            <a:pPr marL="0" indent="0">
              <a:buNone/>
            </a:pPr>
            <a:endParaRPr lang="en-GB" sz="2000" dirty="0">
              <a:latin typeface="Open Sans" panose="020B0606030504020204"/>
            </a:endParaRPr>
          </a:p>
          <a:p>
            <a:r>
              <a:rPr lang="en-GB" sz="2000" dirty="0" smtClean="0">
                <a:latin typeface="Open Sans" panose="020B0606030504020204"/>
              </a:rPr>
              <a:t>Pension scheme not insurance – scheme has trustees, regulator is TPR and scheme PPF eligible</a:t>
            </a:r>
          </a:p>
          <a:p>
            <a:endParaRPr lang="en-GB" sz="2000" dirty="0" smtClean="0">
              <a:latin typeface="Open Sans" panose="020B0606030504020204"/>
            </a:endParaRPr>
          </a:p>
          <a:p>
            <a:r>
              <a:rPr lang="en-GB" sz="2000" dirty="0" smtClean="0">
                <a:latin typeface="Open Sans" panose="020B0606030504020204"/>
              </a:rPr>
              <a:t>Less secure than buy-out – so DWP propose ‘gateway test’</a:t>
            </a:r>
          </a:p>
          <a:p>
            <a:endParaRPr lang="en-GB" sz="2000" dirty="0" smtClean="0">
              <a:latin typeface="Open Sans" panose="020B0606030504020204"/>
            </a:endParaRPr>
          </a:p>
          <a:p>
            <a:r>
              <a:rPr lang="en-GB" sz="2000" dirty="0" smtClean="0">
                <a:latin typeface="Open Sans" panose="020B0606030504020204"/>
              </a:rPr>
              <a:t>But still expected to be low risk – demonstrated through capital adequacy requirements – at inception and ongoing</a:t>
            </a:r>
          </a:p>
          <a:p>
            <a:endParaRPr lang="en-GB" sz="2000" dirty="0" smtClean="0">
              <a:latin typeface="Open Sans" panose="020B0606030504020204"/>
            </a:endParaRPr>
          </a:p>
          <a:p>
            <a:r>
              <a:rPr lang="en-GB" sz="2000" dirty="0" smtClean="0">
                <a:latin typeface="Open Sans" panose="020B0606030504020204"/>
              </a:rPr>
              <a:t>Enhanced </a:t>
            </a:r>
            <a:r>
              <a:rPr lang="en-GB" sz="2000" dirty="0">
                <a:latin typeface="Open Sans" panose="020B0606030504020204"/>
              </a:rPr>
              <a:t>regulatory requirements including </a:t>
            </a:r>
            <a:r>
              <a:rPr lang="en-GB" sz="2000" dirty="0" smtClean="0">
                <a:latin typeface="Open Sans" panose="020B0606030504020204"/>
              </a:rPr>
              <a:t>‘Fit </a:t>
            </a:r>
            <a:r>
              <a:rPr lang="en-GB" sz="2000" dirty="0">
                <a:latin typeface="Open Sans" panose="020B0606030504020204"/>
              </a:rPr>
              <a:t>and </a:t>
            </a:r>
            <a:r>
              <a:rPr lang="en-GB" sz="2000" dirty="0" smtClean="0">
                <a:latin typeface="Open Sans" panose="020B0606030504020204"/>
              </a:rPr>
              <a:t>proper’ </a:t>
            </a:r>
            <a:r>
              <a:rPr lang="en-GB" sz="2000" dirty="0">
                <a:latin typeface="Open Sans" panose="020B0606030504020204"/>
              </a:rPr>
              <a:t>regime for key staff </a:t>
            </a:r>
          </a:p>
        </p:txBody>
      </p:sp>
    </p:spTree>
    <p:extLst>
      <p:ext uri="{BB962C8B-B14F-4D97-AF65-F5344CB8AC3E}">
        <p14:creationId xmlns:p14="http://schemas.microsoft.com/office/powerpoint/2010/main" val="266016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Museo 900" panose="02000000000000000000" pitchFamily="50" charset="0"/>
              </a:rPr>
              <a:t>Key policy issues to resolve</a:t>
            </a:r>
            <a:endParaRPr lang="en-GB" dirty="0">
              <a:solidFill>
                <a:schemeClr val="tx1"/>
              </a:solidFill>
              <a:latin typeface="Museo 900" panose="020000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295"/>
            <a:ext cx="8229600" cy="5338860"/>
          </a:xfrm>
        </p:spPr>
        <p:txBody>
          <a:bodyPr/>
          <a:lstStyle/>
          <a:p>
            <a:r>
              <a:rPr lang="en-GB" sz="2000" dirty="0">
                <a:latin typeface="Open Sans" panose="020B0606030504020204"/>
              </a:rPr>
              <a:t>Path to buy-out or run-off vehicle</a:t>
            </a:r>
            <a:r>
              <a:rPr lang="en-GB" sz="2000" dirty="0" smtClean="0">
                <a:latin typeface="Open Sans" panose="020B0606030504020204"/>
              </a:rPr>
              <a:t>?</a:t>
            </a:r>
          </a:p>
          <a:p>
            <a:pPr marL="0" indent="0">
              <a:buNone/>
            </a:pPr>
            <a:endParaRPr lang="en-GB" sz="2000" dirty="0">
              <a:latin typeface="Open Sans" panose="020B0606030504020204"/>
            </a:endParaRPr>
          </a:p>
          <a:p>
            <a:r>
              <a:rPr lang="en-GB" sz="2000" dirty="0">
                <a:latin typeface="Open Sans" panose="020B0606030504020204"/>
              </a:rPr>
              <a:t>When is it OK to take a profit</a:t>
            </a:r>
            <a:r>
              <a:rPr lang="en-GB" sz="2000" dirty="0" smtClean="0">
                <a:latin typeface="Open Sans" panose="020B0606030504020204"/>
              </a:rPr>
              <a:t>?</a:t>
            </a:r>
          </a:p>
          <a:p>
            <a:endParaRPr lang="en-GB" sz="2000" dirty="0">
              <a:latin typeface="Open Sans" panose="020B0606030504020204"/>
            </a:endParaRPr>
          </a:p>
          <a:p>
            <a:r>
              <a:rPr lang="en-GB" sz="2000" dirty="0">
                <a:latin typeface="Open Sans" panose="020B0606030504020204"/>
              </a:rPr>
              <a:t>Risk appetite – </a:t>
            </a:r>
            <a:r>
              <a:rPr lang="en-GB" sz="2000" dirty="0" smtClean="0">
                <a:latin typeface="Open Sans" panose="020B0606030504020204"/>
              </a:rPr>
              <a:t>government </a:t>
            </a:r>
            <a:r>
              <a:rPr lang="en-GB" sz="2000" dirty="0">
                <a:latin typeface="Open Sans" panose="020B0606030504020204"/>
              </a:rPr>
              <a:t>to decide how secure superfunds must be</a:t>
            </a:r>
            <a:r>
              <a:rPr lang="en-GB" sz="2000" dirty="0" smtClean="0">
                <a:latin typeface="Open Sans" panose="020B0606030504020204"/>
              </a:rPr>
              <a:t>?</a:t>
            </a:r>
          </a:p>
          <a:p>
            <a:endParaRPr lang="en-GB" sz="2000" dirty="0">
              <a:latin typeface="Open Sans" panose="020B0606030504020204"/>
            </a:endParaRPr>
          </a:p>
          <a:p>
            <a:r>
              <a:rPr lang="en-GB" sz="2000" dirty="0">
                <a:latin typeface="Open Sans" panose="020B0606030504020204"/>
              </a:rPr>
              <a:t>How to regulate in relation to risk appetite – modelling based approach or requirements on capital </a:t>
            </a:r>
            <a:r>
              <a:rPr lang="en-GB" sz="2000" dirty="0" smtClean="0">
                <a:latin typeface="Open Sans" panose="020B0606030504020204"/>
              </a:rPr>
              <a:t>/risks run</a:t>
            </a:r>
          </a:p>
          <a:p>
            <a:endParaRPr lang="en-GB" sz="2000" dirty="0" smtClean="0">
              <a:latin typeface="Open Sans" panose="020B0606030504020204"/>
            </a:endParaRPr>
          </a:p>
          <a:p>
            <a:r>
              <a:rPr lang="en-GB" sz="2000" dirty="0" smtClean="0">
                <a:latin typeface="Open Sans" panose="020B0606030504020204"/>
              </a:rPr>
              <a:t>How to protect members from impact of superfund failure – should there be an opportunity to refinance once investor funds exhausted</a:t>
            </a:r>
          </a:p>
          <a:p>
            <a:endParaRPr lang="en-GB" sz="2000" dirty="0" smtClean="0">
              <a:latin typeface="Open Sans" panose="020B0606030504020204"/>
            </a:endParaRPr>
          </a:p>
          <a:p>
            <a:r>
              <a:rPr lang="en-GB" sz="2000" dirty="0" smtClean="0">
                <a:latin typeface="Open Sans" panose="020B0606030504020204"/>
              </a:rPr>
              <a:t>How to protect PPF – where to set a windup trigger?</a:t>
            </a:r>
            <a:endParaRPr lang="en-GB" sz="2000" dirty="0">
              <a:latin typeface="Open Sans" panose="020B0606030504020204"/>
            </a:endParaRP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98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Museo 900" panose="02000000000000000000" pitchFamily="50" charset="0"/>
              </a:rPr>
              <a:t>An opportunity, danger or irrelevance?</a:t>
            </a:r>
            <a:endParaRPr lang="en-GB" dirty="0">
              <a:solidFill>
                <a:schemeClr val="tx1"/>
              </a:solidFill>
              <a:latin typeface="Museo 900" panose="02000000000000000000" pitchFamily="50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0633574"/>
              </p:ext>
            </p:extLst>
          </p:nvPr>
        </p:nvGraphicFramePr>
        <p:xfrm>
          <a:off x="355600" y="858838"/>
          <a:ext cx="8331200" cy="4898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9916"/>
                <a:gridCol w="2777067"/>
                <a:gridCol w="2494217"/>
              </a:tblGrid>
              <a:tr h="448628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Opportunity</a:t>
                      </a:r>
                      <a:endParaRPr lang="en-GB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Danger</a:t>
                      </a:r>
                      <a:endParaRPr lang="en-GB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Irrelevance</a:t>
                      </a:r>
                      <a:endParaRPr lang="en-GB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Capital</a:t>
                      </a:r>
                      <a:r>
                        <a:rPr lang="en-GB" sz="160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contribution improves funding position of scheme</a:t>
                      </a:r>
                      <a:endParaRPr lang="en-GB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 employer covenant so</a:t>
                      </a:r>
                      <a:r>
                        <a:rPr lang="en-GB" sz="160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6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investment strategy</a:t>
                      </a:r>
                      <a:r>
                        <a:rPr lang="en-GB" sz="160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failure = claim on PPF</a:t>
                      </a:r>
                      <a:endParaRPr lang="en-GB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Capital required means</a:t>
                      </a:r>
                      <a:r>
                        <a:rPr lang="en-GB" sz="160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few low security schemes can take up?</a:t>
                      </a:r>
                      <a:endParaRPr lang="en-GB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External capital provides</a:t>
                      </a:r>
                      <a:r>
                        <a:rPr lang="en-GB" sz="160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additional resources </a:t>
                      </a:r>
                      <a:endParaRPr lang="en-GB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Levers</a:t>
                      </a:r>
                      <a:r>
                        <a:rPr lang="en-GB" sz="160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on investment strategy not in </a:t>
                      </a:r>
                      <a:r>
                        <a:rPr lang="en-GB" sz="160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trustees’ </a:t>
                      </a:r>
                      <a:r>
                        <a:rPr lang="en-GB" sz="160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hands (</a:t>
                      </a:r>
                      <a:r>
                        <a:rPr lang="en-GB" sz="1600" baseline="0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e.g</a:t>
                      </a:r>
                      <a:r>
                        <a:rPr lang="en-GB" sz="160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for buffer)</a:t>
                      </a:r>
                      <a:endParaRPr lang="en-GB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Gateway test </a:t>
                      </a:r>
                      <a:r>
                        <a:rPr lang="en-GB" sz="160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 prevent </a:t>
                      </a:r>
                      <a:r>
                        <a:rPr lang="en-GB" sz="1600" baseline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the </a:t>
                      </a:r>
                      <a:r>
                        <a:rPr lang="en-GB" sz="1600" baseline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‘buy </a:t>
                      </a:r>
                      <a:r>
                        <a:rPr lang="en-GB" sz="1600" baseline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out </a:t>
                      </a:r>
                      <a:r>
                        <a:rPr lang="en-GB" sz="1600" baseline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able’ </a:t>
                      </a:r>
                      <a:r>
                        <a:rPr lang="en-GB" sz="160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from dumbing down</a:t>
                      </a:r>
                      <a:endParaRPr lang="en-GB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 combination</a:t>
                      </a:r>
                      <a:r>
                        <a:rPr lang="en-GB" sz="160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these allow lower risk investment strategies</a:t>
                      </a:r>
                      <a:endParaRPr lang="en-GB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Increased scale means</a:t>
                      </a:r>
                      <a:r>
                        <a:rPr lang="en-GB" sz="160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risks concentrated</a:t>
                      </a:r>
                      <a:endParaRPr lang="en-GB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Regulation</a:t>
                      </a:r>
                      <a:r>
                        <a:rPr lang="en-GB" sz="160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required to ensure low risk means high entry cost</a:t>
                      </a:r>
                      <a:endParaRPr lang="en-GB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Increased</a:t>
                      </a:r>
                      <a:r>
                        <a:rPr lang="en-GB" sz="160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scale of schemes reduces costs</a:t>
                      </a:r>
                      <a:endParaRPr lang="en-GB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Investment strategies</a:t>
                      </a:r>
                      <a:r>
                        <a:rPr lang="en-GB" sz="160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likely to be correlated?</a:t>
                      </a:r>
                      <a:endParaRPr lang="en-GB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Not</a:t>
                      </a:r>
                      <a:r>
                        <a:rPr lang="en-GB" sz="160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clear will be trustee appetite?</a:t>
                      </a:r>
                      <a:endParaRPr lang="en-GB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Scale</a:t>
                      </a:r>
                      <a:r>
                        <a:rPr lang="en-GB" sz="160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60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allows for better investment and governance</a:t>
                      </a:r>
                      <a:endParaRPr lang="en-GB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Governance complex</a:t>
                      </a:r>
                      <a:endParaRPr lang="en-GB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 </a:t>
                      </a:r>
                      <a:r>
                        <a:rPr lang="en-GB" sz="160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bridge to buyout? With benefit reduction could help stressed schemes?</a:t>
                      </a:r>
                      <a:endParaRPr lang="en-GB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Diverts schemes from buy-out? </a:t>
                      </a:r>
                      <a:endParaRPr lang="en-GB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76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Museo 900" panose="02000000000000000000" pitchFamily="50" charset="0"/>
              </a:rPr>
              <a:t>PPF view</a:t>
            </a:r>
            <a:endParaRPr lang="en-GB" dirty="0">
              <a:solidFill>
                <a:schemeClr val="tx1"/>
              </a:solidFill>
              <a:latin typeface="Museo 900" panose="020000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7408"/>
            <a:ext cx="8229600" cy="5137086"/>
          </a:xfrm>
        </p:spPr>
        <p:txBody>
          <a:bodyPr/>
          <a:lstStyle/>
          <a:p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‘Superfunds’ consultation:</a:t>
            </a:r>
          </a:p>
          <a:p>
            <a:pPr lvl="1"/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well-run 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superfunds have potential to increase security for some DB schemes and can play a helpful part</a:t>
            </a:r>
          </a:p>
          <a:p>
            <a:pPr lvl="1"/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significant risks to the PPF, PPF members, levy payers and members of the schemes we would support if ‘superfunds’ fail</a:t>
            </a:r>
          </a:p>
          <a:p>
            <a:pPr lvl="1"/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any 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‘superfund’ must: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give confidence it will pay its members in full and won’t claim on the PPF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have 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appropriate regulatory </a:t>
            </a:r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framework including ‘wind-up triggers’</a:t>
            </a:r>
            <a:endParaRPr lang="en-GB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 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financially robust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have 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strong </a:t>
            </a:r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governance</a:t>
            </a:r>
          </a:p>
          <a:p>
            <a:pPr marL="342900" lvl="1" indent="0">
              <a:buNone/>
            </a:pPr>
            <a:endParaRPr lang="en-GB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PPF levy for ‘superfunds’:</a:t>
            </a:r>
          </a:p>
          <a:p>
            <a:pPr lvl="1"/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Levy for strongly funded, well run consolidators will be small</a:t>
            </a:r>
          </a:p>
          <a:p>
            <a:pPr lvl="1"/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 well-funded schemes who aren’t protecting levy payers and members may face substantial levy</a:t>
            </a:r>
          </a:p>
          <a:p>
            <a:pPr lvl="1"/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Levy rule will continue to evolve</a:t>
            </a:r>
          </a:p>
          <a:p>
            <a:pPr lvl="1"/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Goal: a robust transparent methodology that delivers a risk reflective levy</a:t>
            </a:r>
          </a:p>
          <a:p>
            <a:pPr lvl="1"/>
            <a:endParaRPr lang="en-GB" sz="16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08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  <a:latin typeface="Museo 900" panose="02000000000000000000" pitchFamily="50" charset="0"/>
              </a:rPr>
              <a:t>The PPF in numbers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44132" y="2063533"/>
            <a:ext cx="5639614" cy="3475216"/>
            <a:chOff x="2543380" y="1621824"/>
            <a:chExt cx="7519485" cy="4633621"/>
          </a:xfrm>
        </p:grpSpPr>
        <p:grpSp>
          <p:nvGrpSpPr>
            <p:cNvPr id="11" name="Group 10"/>
            <p:cNvGrpSpPr/>
            <p:nvPr/>
          </p:nvGrpSpPr>
          <p:grpSpPr>
            <a:xfrm>
              <a:off x="2543380" y="1621824"/>
              <a:ext cx="7385927" cy="4633621"/>
              <a:chOff x="2543380" y="1621824"/>
              <a:chExt cx="7385927" cy="4633621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3380" y="1621824"/>
                <a:ext cx="7105240" cy="4633621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7756264" y="2083489"/>
                <a:ext cx="1237129" cy="40010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350" dirty="0">
                    <a:solidFill>
                      <a:srgbClr val="425968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115.1%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8455510" y="2786468"/>
                <a:ext cx="860612" cy="40010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350" dirty="0">
                    <a:solidFill>
                      <a:srgbClr val="425968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£23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8410146" y="3910035"/>
                <a:ext cx="900953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350" dirty="0">
                    <a:solidFill>
                      <a:srgbClr val="425968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14/15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842324" y="4250765"/>
                <a:ext cx="2086983" cy="40010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350" dirty="0">
                    <a:solidFill>
                      <a:srgbClr val="425968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£564 million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252415" y="5039012"/>
                <a:ext cx="2961051" cy="110799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425968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   115 </a:t>
                </a:r>
                <a:r>
                  <a:rPr lang="en-GB" sz="1200" dirty="0">
                    <a:solidFill>
                      <a:srgbClr val="425968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schemes in </a:t>
                </a:r>
                <a:r>
                  <a:rPr lang="en-GB" sz="1200" dirty="0" smtClean="0">
                    <a:solidFill>
                      <a:srgbClr val="425968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         </a:t>
                </a:r>
              </a:p>
              <a:p>
                <a:r>
                  <a:rPr lang="en-GB" sz="1200" dirty="0">
                    <a:solidFill>
                      <a:srgbClr val="425968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GB" sz="1200" dirty="0" smtClean="0">
                    <a:solidFill>
                      <a:srgbClr val="425968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  assessment</a:t>
                </a:r>
              </a:p>
              <a:p>
                <a:endParaRPr lang="en-GB" sz="1200" dirty="0">
                  <a:solidFill>
                    <a:srgbClr val="42596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endParaRPr lang="en-GB" sz="1200" dirty="0">
                  <a:solidFill>
                    <a:srgbClr val="42596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8415169" y="3938634"/>
                <a:ext cx="80682" cy="3121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 dirty="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8084448" y="5283134"/>
              <a:ext cx="1978417" cy="861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42596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236,000 </a:t>
              </a:r>
              <a:r>
                <a:rPr lang="en-GB" sz="1200" dirty="0">
                  <a:solidFill>
                    <a:srgbClr val="42596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PPF members in </a:t>
              </a:r>
              <a:r>
                <a:rPr lang="en-GB" sz="1200" dirty="0" smtClean="0">
                  <a:solidFill>
                    <a:srgbClr val="42596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+900 </a:t>
              </a:r>
              <a:r>
                <a:rPr lang="en-GB" sz="1200" dirty="0">
                  <a:solidFill>
                    <a:srgbClr val="42596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schemes</a:t>
              </a:r>
            </a:p>
          </p:txBody>
        </p:sp>
      </p:grpSp>
      <p:sp>
        <p:nvSpPr>
          <p:cNvPr id="17" name="Oval 16"/>
          <p:cNvSpPr/>
          <p:nvPr/>
        </p:nvSpPr>
        <p:spPr>
          <a:xfrm>
            <a:off x="7049620" y="2937016"/>
            <a:ext cx="1637180" cy="160136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Box 17"/>
          <p:cNvSpPr txBox="1"/>
          <p:nvPr/>
        </p:nvSpPr>
        <p:spPr>
          <a:xfrm>
            <a:off x="7297551" y="3241409"/>
            <a:ext cx="1141319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4259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88%</a:t>
            </a:r>
          </a:p>
          <a:p>
            <a:pPr algn="ctr"/>
            <a:r>
              <a:rPr lang="en-GB" sz="1050" dirty="0">
                <a:solidFill>
                  <a:srgbClr val="4259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Probability of hitting our long term funding target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36425" y="2467490"/>
            <a:ext cx="163478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4259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Long Term Risk Model (LTRM)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178" y="2063533"/>
            <a:ext cx="1532238" cy="7488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7203" y="2922746"/>
            <a:ext cx="1679271" cy="5877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2952" y="1975667"/>
            <a:ext cx="1400755" cy="7563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4485" y="3636387"/>
            <a:ext cx="1857205" cy="79557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1676" y="2922746"/>
            <a:ext cx="2007830" cy="20689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92952" y="4689198"/>
            <a:ext cx="581384" cy="63521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47828" y="5879507"/>
            <a:ext cx="2862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 PPF Annual Report, </a:t>
            </a:r>
          </a:p>
          <a:p>
            <a:r>
              <a:rPr lang="en-GB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2017/2018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78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Museo 900" panose="02000000000000000000" pitchFamily="50" charset="0"/>
              </a:rPr>
              <a:t>Questions?</a:t>
            </a:r>
            <a:endParaRPr lang="en-GB" dirty="0">
              <a:solidFill>
                <a:schemeClr val="tx1"/>
              </a:solidFill>
              <a:latin typeface="Museo 900" panose="020000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952"/>
            <a:ext cx="8229600" cy="46626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217295"/>
            <a:ext cx="60960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3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136" y="214184"/>
            <a:ext cx="7628237" cy="965169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chemeClr val="tx1"/>
                </a:solidFill>
                <a:latin typeface="Museo 700" panose="02000000000000000000" pitchFamily="50" charset="0"/>
              </a:rPr>
              <a:t>We’re in good shape </a:t>
            </a:r>
            <a:r>
              <a:rPr lang="en-GB" sz="2400" dirty="0" smtClean="0">
                <a:solidFill>
                  <a:schemeClr val="tx1"/>
                </a:solidFill>
                <a:latin typeface="Museo 700" panose="02000000000000000000" pitchFamily="50" charset="0"/>
              </a:rPr>
              <a:t>…</a:t>
            </a:r>
            <a:r>
              <a:rPr lang="en-GB" sz="2400" dirty="0">
                <a:solidFill>
                  <a:schemeClr val="tx1"/>
                </a:solidFill>
                <a:latin typeface="Museo 700" panose="02000000000000000000" pitchFamily="50" charset="0"/>
              </a:rPr>
              <a:t/>
            </a:r>
            <a:br>
              <a:rPr lang="en-GB" sz="2400" dirty="0">
                <a:solidFill>
                  <a:schemeClr val="tx1"/>
                </a:solidFill>
                <a:latin typeface="Museo 700" panose="02000000000000000000" pitchFamily="50" charset="0"/>
              </a:rPr>
            </a:br>
            <a:r>
              <a:rPr lang="en-GB" sz="2400" dirty="0" smtClean="0">
                <a:solidFill>
                  <a:schemeClr val="tx1"/>
                </a:solidFill>
                <a:latin typeface="Museo 700" panose="02000000000000000000" pitchFamily="50" charset="0"/>
              </a:rPr>
              <a:t>…</a:t>
            </a:r>
            <a:r>
              <a:rPr lang="en-GB" sz="2400" dirty="0">
                <a:solidFill>
                  <a:schemeClr val="tx1"/>
                </a:solidFill>
                <a:latin typeface="Museo 700" panose="02000000000000000000" pitchFamily="50" charset="0"/>
              </a:rPr>
              <a:t>but the </a:t>
            </a:r>
            <a:r>
              <a:rPr lang="en-GB" sz="2400" dirty="0" smtClean="0">
                <a:solidFill>
                  <a:schemeClr val="tx1"/>
                </a:solidFill>
                <a:latin typeface="Museo 700" panose="02000000000000000000" pitchFamily="50" charset="0"/>
              </a:rPr>
              <a:t>future still holds political and economic uncertainty</a:t>
            </a:r>
            <a:endParaRPr lang="en-GB" sz="2400" dirty="0">
              <a:solidFill>
                <a:schemeClr val="tx1"/>
              </a:solidFill>
              <a:latin typeface="Museo 700" panose="02000000000000000000" pitchFamily="50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1931" y="1757399"/>
            <a:ext cx="2697978" cy="38137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835" y="4901841"/>
            <a:ext cx="2114550" cy="1266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9185" y="1156938"/>
            <a:ext cx="1857375" cy="1104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124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Museo 900" panose="02000000000000000000" pitchFamily="50" charset="0"/>
              </a:rPr>
              <a:t>PPF claims projections</a:t>
            </a:r>
            <a:endParaRPr lang="en-GB" dirty="0">
              <a:solidFill>
                <a:schemeClr val="tx1"/>
              </a:solidFill>
              <a:latin typeface="Museo 900" panose="02000000000000000000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833187"/>
            <a:ext cx="6164494" cy="545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00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Museo 900" panose="02000000000000000000" pitchFamily="50" charset="0"/>
              </a:rPr>
              <a:t>The Purple Book 2018</a:t>
            </a:r>
            <a:endParaRPr lang="en-GB" dirty="0">
              <a:solidFill>
                <a:schemeClr val="tx1"/>
              </a:solidFill>
              <a:latin typeface="Museo 900" panose="020000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" y="1647624"/>
            <a:ext cx="8229600" cy="4143261"/>
          </a:xfrm>
        </p:spPr>
        <p:txBody>
          <a:bodyPr/>
          <a:lstStyle/>
          <a:p>
            <a:pPr>
              <a:lnSpc>
                <a:spcPts val="1880"/>
              </a:lnSpc>
            </a:pPr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13th edition</a:t>
            </a:r>
          </a:p>
          <a:p>
            <a:pPr marL="0" indent="0">
              <a:lnSpc>
                <a:spcPts val="1880"/>
              </a:lnSpc>
              <a:buNone/>
            </a:pP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188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most comprehensive picture of the risks faced by PPF-eligible defined benefit (DB) pension schemes </a:t>
            </a:r>
          </a:p>
          <a:p>
            <a:pPr>
              <a:lnSpc>
                <a:spcPts val="1880"/>
              </a:lnSpc>
            </a:pPr>
            <a:endParaRPr lang="en-GB" sz="2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1880"/>
              </a:lnSpc>
            </a:pPr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Based 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a sample of 5,450 schemes, 98.7% of universe</a:t>
            </a:r>
          </a:p>
          <a:p>
            <a:pPr>
              <a:lnSpc>
                <a:spcPts val="1880"/>
              </a:lnSpc>
            </a:pPr>
            <a:endParaRPr lang="en-GB" sz="2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1880"/>
              </a:lnSpc>
            </a:pPr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Most 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the data comes from scheme returns sent to The Pensions Regulator   </a:t>
            </a:r>
          </a:p>
          <a:p>
            <a:pPr>
              <a:lnSpc>
                <a:spcPts val="1880"/>
              </a:lnSpc>
            </a:pPr>
            <a:endParaRPr lang="en-GB" sz="2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1880"/>
              </a:lnSpc>
            </a:pPr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Quality 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data very good; has to be cleaned for levy bills</a:t>
            </a:r>
          </a:p>
          <a:p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98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Museo 900" panose="02000000000000000000" pitchFamily="50" charset="0"/>
              </a:rPr>
              <a:t>Pensions landscape –</a:t>
            </a:r>
            <a:br>
              <a:rPr lang="en-GB" dirty="0" smtClean="0">
                <a:solidFill>
                  <a:schemeClr val="tx1"/>
                </a:solidFill>
                <a:latin typeface="Museo 900" panose="02000000000000000000" pitchFamily="50" charset="0"/>
              </a:rPr>
            </a:br>
            <a:r>
              <a:rPr lang="en-GB" dirty="0" smtClean="0">
                <a:solidFill>
                  <a:schemeClr val="tx1"/>
                </a:solidFill>
                <a:latin typeface="Museo 900" panose="02000000000000000000" pitchFamily="50" charset="0"/>
              </a:rPr>
              <a:t>changes to PPF eligible universe (I)</a:t>
            </a:r>
            <a:endParaRPr lang="en-GB" dirty="0">
              <a:solidFill>
                <a:schemeClr val="tx1"/>
              </a:solidFill>
              <a:latin typeface="Museo 900" panose="02000000000000000000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7828" y="5879507"/>
            <a:ext cx="2862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 PPF Purple Book, </a:t>
            </a:r>
          </a:p>
          <a:p>
            <a:r>
              <a:rPr lang="en-GB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December 2018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805" y="1121154"/>
            <a:ext cx="5084123" cy="505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4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  <a:latin typeface="Museo 900" panose="02000000000000000000" pitchFamily="50" charset="0"/>
              </a:rPr>
              <a:t>Pensions landscape –</a:t>
            </a:r>
            <a:br>
              <a:rPr lang="en-GB" dirty="0">
                <a:solidFill>
                  <a:schemeClr val="tx1"/>
                </a:solidFill>
                <a:latin typeface="Museo 900" panose="02000000000000000000" pitchFamily="50" charset="0"/>
              </a:rPr>
            </a:br>
            <a:r>
              <a:rPr lang="en-GB" dirty="0">
                <a:solidFill>
                  <a:schemeClr val="tx1"/>
                </a:solidFill>
                <a:latin typeface="Museo 900" panose="02000000000000000000" pitchFamily="50" charset="0"/>
              </a:rPr>
              <a:t>changes to PPF eligible universe (</a:t>
            </a:r>
            <a:r>
              <a:rPr lang="en-GB" dirty="0" smtClean="0">
                <a:solidFill>
                  <a:schemeClr val="tx1"/>
                </a:solidFill>
                <a:latin typeface="Museo 900" panose="02000000000000000000" pitchFamily="50" charset="0"/>
              </a:rPr>
              <a:t>II)</a:t>
            </a:r>
            <a:endParaRPr lang="en-GB" dirty="0">
              <a:solidFill>
                <a:schemeClr val="tx1"/>
              </a:solidFill>
              <a:latin typeface="Museo 900" panose="02000000000000000000" pitchFamily="50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65451" y="1417638"/>
            <a:ext cx="4613097" cy="47697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828" y="5879507"/>
            <a:ext cx="2862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 PPF Purple Book, </a:t>
            </a:r>
          </a:p>
          <a:p>
            <a:r>
              <a:rPr lang="en-GB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December 2018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88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Museo 900" panose="02000000000000000000" pitchFamily="50" charset="0"/>
              </a:rPr>
              <a:t>s179 </a:t>
            </a:r>
            <a:r>
              <a:rPr lang="en-US" dirty="0">
                <a:solidFill>
                  <a:schemeClr val="tx1"/>
                </a:solidFill>
                <a:latin typeface="Museo 900" panose="02000000000000000000" pitchFamily="50" charset="0"/>
              </a:rPr>
              <a:t>funding level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s179 funding level of The Purple Book schemes has increased by 5.2 percentage points from 2017 to </a:t>
            </a:r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2018</a:t>
            </a:r>
          </a:p>
          <a:p>
            <a:endParaRPr lang="en-GB" sz="1400" dirty="0"/>
          </a:p>
          <a:p>
            <a:endParaRPr lang="en-GB" sz="1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385D3C8E-0E78-9D46-8D76-37EFB659F6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87594"/>
              </p:ext>
            </p:extLst>
          </p:nvPr>
        </p:nvGraphicFramePr>
        <p:xfrm>
          <a:off x="683288" y="2824566"/>
          <a:ext cx="7777424" cy="2459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0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06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06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8355">
                <a:tc>
                  <a:txBody>
                    <a:bodyPr/>
                    <a:lstStyle/>
                    <a:p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solidFill>
                            <a:srgbClr val="6A2D91"/>
                          </a:solidFill>
                          <a:latin typeface="Museo 700" panose="02000000000000000000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Purple Book</a:t>
                      </a:r>
                      <a:r>
                        <a:rPr lang="en-GB" sz="1400" b="0" i="0" baseline="0" dirty="0">
                          <a:solidFill>
                            <a:srgbClr val="6A2D91"/>
                          </a:solidFill>
                          <a:latin typeface="Museo 700" panose="02000000000000000000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2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solidFill>
                            <a:srgbClr val="6A2D91"/>
                          </a:solidFill>
                          <a:latin typeface="Museo 700" panose="02000000000000000000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Purple Book 2017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A2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8355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solidFill>
                            <a:srgbClr val="6A2D91"/>
                          </a:solidFill>
                          <a:latin typeface="Museo 700" panose="02000000000000000000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Number of schemes in Purple Book dataset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2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7030A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5,450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7030A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5,588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8355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solidFill>
                            <a:srgbClr val="6A2D91"/>
                          </a:solidFill>
                          <a:latin typeface="Museo 700" panose="02000000000000000000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Assets (£b)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2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2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7030A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1,573.3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7030A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1,541.1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8355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solidFill>
                            <a:srgbClr val="6A2D91"/>
                          </a:solidFill>
                          <a:latin typeface="Museo 700" panose="02000000000000000000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s179 liabilities (£b)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2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2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7030A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1,643.8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7030A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1,702.9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4954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solidFill>
                            <a:srgbClr val="6A2D91"/>
                          </a:solidFill>
                          <a:latin typeface="Museo 700" panose="02000000000000000000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Net funding position </a:t>
                      </a:r>
                      <a:br>
                        <a:rPr lang="en-GB" sz="1400" b="0" i="0" dirty="0">
                          <a:solidFill>
                            <a:srgbClr val="6A2D91"/>
                          </a:solidFill>
                          <a:latin typeface="Museo 700" panose="02000000000000000000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n-GB" sz="1400" b="0" i="0" dirty="0">
                          <a:solidFill>
                            <a:srgbClr val="6A2D91"/>
                          </a:solidFill>
                          <a:latin typeface="Museo 700" panose="02000000000000000000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(assets – liabilities)</a:t>
                      </a:r>
                      <a:r>
                        <a:rPr lang="en-GB" sz="1400" b="0" i="0" baseline="0" dirty="0">
                          <a:solidFill>
                            <a:srgbClr val="6A2D91"/>
                          </a:solidFill>
                          <a:latin typeface="Museo 700" panose="02000000000000000000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(£b)</a:t>
                      </a:r>
                      <a:endParaRPr lang="en-GB" sz="1400" b="0" i="0" dirty="0">
                        <a:solidFill>
                          <a:srgbClr val="6A2D91"/>
                        </a:solidFill>
                        <a:latin typeface="Museo 700" panose="02000000000000000000" pitchFamily="2" charset="77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2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2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7030A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70.5 deficit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7030A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161.8 deficit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8355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solidFill>
                            <a:srgbClr val="6A2D91"/>
                          </a:solidFill>
                          <a:latin typeface="Museo 700" panose="02000000000000000000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Funding level (assets/liabilities)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2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7030A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95.7%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7030A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90.5%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483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F_powerpoint_template_follow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PF_powerpoint_template_follow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5955cebc-30de-49ff-9ad3-13ba316ee319" ContentTypeId="0x01010008AB7A71225E4DB1B39316482CA839CE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ublic Affairs (Comms)" ma:contentTypeID="0x01010008AB7A71225E4DB1B39316482CA839CE0036B715F9476B1648AF9E56983EF4452D00B63178420E98E34D80A1ECEB342EAE16" ma:contentTypeVersion="17" ma:contentTypeDescription="Public Affairs documents" ma:contentTypeScope="" ma:versionID="bd28b1940e0613e503c090f91ddf10a9">
  <xsd:schema xmlns:xsd="http://www.w3.org/2001/XMLSchema" xmlns:xs="http://www.w3.org/2001/XMLSchema" xmlns:p="http://schemas.microsoft.com/office/2006/metadata/properties" xmlns:ns2="9b27e09f-0bbe-429b-b3f1-ae41eae3bc24" xmlns:ns3="36ce56c1-18db-4ec9-b2b2-1fb0651b7e38" targetNamespace="http://schemas.microsoft.com/office/2006/metadata/properties" ma:root="true" ma:fieldsID="d53442fea991457eadeb6b1a8f28f6b8" ns2:_="" ns3:_="">
    <xsd:import namespace="9b27e09f-0bbe-429b-b3f1-ae41eae3bc24"/>
    <xsd:import namespace="36ce56c1-18db-4ec9-b2b2-1fb0651b7e38"/>
    <xsd:element name="properties">
      <xsd:complexType>
        <xsd:sequence>
          <xsd:element name="documentManagement">
            <xsd:complexType>
              <xsd:all>
                <xsd:element ref="ns2:CandC_ClassificationTaxHTField" minOccurs="0"/>
                <xsd:element ref="ns2:CandC_SourceTaxHTField" minOccurs="0"/>
                <xsd:element ref="ns2:CandC_StatusTaxHTField" minOccurs="0"/>
                <xsd:element ref="ns2:CandC_DocumentTypeTaxHTField" minOccurs="0"/>
                <xsd:element ref="ns2:TaxCatchAllLabel" minOccurs="0"/>
                <xsd:element ref="ns2:l910465bf86346a1aedc2fda13281944" minOccurs="0"/>
                <xsd:element ref="ns2:TaxCatchAll" minOccurs="0"/>
                <xsd:element ref="ns2:b004c7b8f016475a97eaf9173553a179" minOccurs="0"/>
                <xsd:element ref="ns3:Public_x0020_Affairs_x0020__x0028_Comms_x0029_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27e09f-0bbe-429b-b3f1-ae41eae3bc24" elementFormDefault="qualified">
    <xsd:import namespace="http://schemas.microsoft.com/office/2006/documentManagement/types"/>
    <xsd:import namespace="http://schemas.microsoft.com/office/infopath/2007/PartnerControls"/>
    <xsd:element name="CandC_ClassificationTaxHTField" ma:index="3" nillable="true" ma:displayName="CandC_ClassificationTaxHTField" ma:hidden="true" ma:internalName="CandC_ClassificationTaxHTField">
      <xsd:simpleType>
        <xsd:restriction base="dms:Note"/>
      </xsd:simpleType>
    </xsd:element>
    <xsd:element name="CandC_SourceTaxHTField" ma:index="5" ma:taxonomy="true" ma:internalName="CandC_SourceTaxHTField" ma:taxonomyFieldName="CandC_Source" ma:displayName="Source" ma:indexed="true" ma:readOnly="false" ma:default="" ma:fieldId="{28709d92-b133-4b9f-b55b-ae75f914ad40}" ma:sspId="5955cebc-30de-49ff-9ad3-13ba316ee319" ma:termSetId="6ad2532a-4c8b-483c-8290-27e0a84cb7b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andC_StatusTaxHTField" ma:index="7" nillable="true" ma:displayName="CandC_StatusTaxHTField" ma:hidden="true" ma:internalName="CandC_StatusTaxHTField">
      <xsd:simpleType>
        <xsd:restriction base="dms:Note"/>
      </xsd:simpleType>
    </xsd:element>
    <xsd:element name="CandC_DocumentTypeTaxHTField" ma:index="9" ma:taxonomy="true" ma:internalName="CandC_DocumentTypeTaxHTField" ma:taxonomyFieldName="CandC_DocumentType" ma:displayName="Document Type" ma:indexed="true" ma:readOnly="false" ma:default="" ma:fieldId="{c8fbe193-0dd7-47a0-9766-305a5af96a71}" ma:sspId="5955cebc-30de-49ff-9ad3-13ba316ee319" ma:termSetId="538fb92d-8b8d-4a73-b56a-5d245847b2e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10" nillable="true" ma:displayName="Taxonomy Catch All Column1" ma:hidden="true" ma:list="{2f489a69-3637-427b-8363-56635571ad56}" ma:internalName="TaxCatchAllLabel" ma:readOnly="true" ma:showField="CatchAllDataLabel" ma:web="36ce56c1-18db-4ec9-b2b2-1fb0651b7e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910465bf86346a1aedc2fda13281944" ma:index="15" ma:taxonomy="true" ma:internalName="l910465bf86346a1aedc2fda13281944" ma:taxonomyFieldName="CandC_Status" ma:displayName="Status" ma:indexed="true" ma:readOnly="false" ma:default="" ma:fieldId="{5910465b-f863-46a1-aedc-2fda13281944}" ma:sspId="5955cebc-30de-49ff-9ad3-13ba316ee319" ma:termSetId="0b3164a9-8932-4a44-925d-96cbc64af26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2f489a69-3637-427b-8363-56635571ad56}" ma:internalName="TaxCatchAll" ma:showField="CatchAllData" ma:web="36ce56c1-18db-4ec9-b2b2-1fb0651b7e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b004c7b8f016475a97eaf9173553a179" ma:index="19" ma:taxonomy="true" ma:internalName="b004c7b8f016475a97eaf9173553a179" ma:taxonomyFieldName="CandC_Classification" ma:displayName="Classification" ma:indexed="true" ma:readOnly="false" ma:default="" ma:fieldId="{b004c7b8-f016-475a-97ea-f9173553a179}" ma:sspId="5955cebc-30de-49ff-9ad3-13ba316ee319" ma:termSetId="f4999de4-5081-4177-bc18-27d831abbd4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ce56c1-18db-4ec9-b2b2-1fb0651b7e38" elementFormDefault="qualified">
    <xsd:import namespace="http://schemas.microsoft.com/office/2006/documentManagement/types"/>
    <xsd:import namespace="http://schemas.microsoft.com/office/infopath/2007/PartnerControls"/>
    <xsd:element name="Public_x0020_Affairs_x0020__x0028_Comms_x0029_" ma:index="21" ma:displayName="Public Affairs Category (Comms)" ma:format="Dropdown" ma:internalName="Public_x0020_Affairs_x0020__x0028_Comms_x0029_" ma:readOnly="false">
      <xsd:simpleType>
        <xsd:restriction base="dms:Choice">
          <xsd:enumeration value="Brexit"/>
          <xsd:enumeration value="Briefs"/>
          <xsd:enumeration value="BSPS"/>
          <xsd:enumeration value="Carillion"/>
          <xsd:enumeration value="Events &amp; Presentations"/>
          <xsd:enumeration value="External Reports"/>
          <xsd:enumeration value="Forward Look"/>
          <xsd:enumeration value="Letters"/>
          <xsd:enumeration value="Levy"/>
          <xsd:enumeration value="LGPS"/>
          <xsd:enumeration value="Monitoring (DeHavilland)"/>
          <xsd:enumeration value="Parliament"/>
          <xsd:enumeration value="Pensions Dashboard"/>
          <xsd:enumeration value="PPF Publications"/>
          <xsd:enumeration value="Public Affairs Strategy"/>
          <xsd:enumeration value="Select Committe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20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ndC_DocumentTypeTaxHTField xmlns="9b27e09f-0bbe-429b-b3f1-ae41eae3bc24">
      <Terms xmlns="http://schemas.microsoft.com/office/infopath/2007/PartnerControls">
        <TermInfo xmlns="http://schemas.microsoft.com/office/infopath/2007/PartnerControls">
          <TermName>Communication (External)</TermName>
          <TermId>6243230e-fd6a-48fb-86ee-fec3bd780fdb</TermId>
        </TermInfo>
      </Terms>
    </CandC_DocumentTypeTaxHTField>
    <CandC_StatusTaxHTField xmlns="9b27e09f-0bbe-429b-b3f1-ae41eae3bc24" xsi:nil="true"/>
    <CandC_SourceTaxHTField xmlns="9b27e09f-0bbe-429b-b3f1-ae41eae3bc24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</TermName>
          <TermId xmlns="http://schemas.microsoft.com/office/infopath/2007/PartnerControls">14ba473b-f7db-4b68-82f9-c130b548e19b</TermId>
        </TermInfo>
      </Terms>
    </CandC_SourceTaxHTField>
    <TaxCatchAll xmlns="9b27e09f-0bbe-429b-b3f1-ae41eae3bc24">
      <Value>10</Value>
      <Value>3</Value>
      <Value>36</Value>
      <Value>29</Value>
    </TaxCatchAll>
    <CandC_ClassificationTaxHTField xmlns="9b27e09f-0bbe-429b-b3f1-ae41eae3bc24" xsi:nil="true"/>
    <Public_x0020_Affairs_x0020__x0028_Comms_x0029_ xmlns="36ce56c1-18db-4ec9-b2b2-1fb0651b7e38">Events &amp; Presentations</Public_x0020_Affairs_x0020__x0028_Comms_x0029_>
    <l910465bf86346a1aedc2fda13281944 xmlns="9b27e09f-0bbe-429b-b3f1-ae41eae3bc24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b2b7e9cb-6bed-49de-adf0-5f91ea0b5be5</TermId>
        </TermInfo>
      </Terms>
    </l910465bf86346a1aedc2fda13281944>
    <b004c7b8f016475a97eaf9173553a179 xmlns="9b27e09f-0bbe-429b-b3f1-ae41eae3bc24">
      <Terms xmlns="http://schemas.microsoft.com/office/infopath/2007/PartnerControls">
        <TermInfo xmlns="http://schemas.microsoft.com/office/infopath/2007/PartnerControls">
          <TermName>Stakeholder Engagement</TermName>
          <TermId>365163f1-2d8a-42b3-8f43-bb57ef3e4a69</TermId>
        </TermInfo>
      </Terms>
    </b004c7b8f016475a97eaf9173553a179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9CA3CA-056E-446A-9577-13EB31F5AB0C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FA8F2B8D-87BF-4400-91E0-A68CDD6A0F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27e09f-0bbe-429b-b3f1-ae41eae3bc24"/>
    <ds:schemaRef ds:uri="36ce56c1-18db-4ec9-b2b2-1fb0651b7e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FAEF9F5-6649-4032-BA4A-E56BB7626D9E}">
  <ds:schemaRefs>
    <ds:schemaRef ds:uri="http://schemas.microsoft.com/office/2006/metadata/properties"/>
    <ds:schemaRef ds:uri="http://purl.org/dc/terms/"/>
    <ds:schemaRef ds:uri="9b27e09f-0bbe-429b-b3f1-ae41eae3bc24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36ce56c1-18db-4ec9-b2b2-1fb0651b7e38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B79BF4BF-D0A4-4428-A932-B0C2C66FA1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1210</TotalTime>
  <Words>1588</Words>
  <Application>Microsoft Office PowerPoint</Application>
  <PresentationFormat>On-screen Show (4:3)</PresentationFormat>
  <Paragraphs>338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Apple Symbols</vt:lpstr>
      <vt:lpstr>Arial</vt:lpstr>
      <vt:lpstr>Calibri</vt:lpstr>
      <vt:lpstr>Museo 700</vt:lpstr>
      <vt:lpstr>Museo 700 Regular</vt:lpstr>
      <vt:lpstr>Museo 900</vt:lpstr>
      <vt:lpstr>Open Sans</vt:lpstr>
      <vt:lpstr>Open Sans Light</vt:lpstr>
      <vt:lpstr>Verdana</vt:lpstr>
      <vt:lpstr>Wingdings</vt:lpstr>
      <vt:lpstr>PPF_powerpoint_template_followOn</vt:lpstr>
      <vt:lpstr>1_PPF_powerpoint_template_followOn</vt:lpstr>
      <vt:lpstr>PowerPoint Presentation</vt:lpstr>
      <vt:lpstr>What you can expect today</vt:lpstr>
      <vt:lpstr>The PPF in numbers</vt:lpstr>
      <vt:lpstr>We’re in good shape … …but the future still holds political and economic uncertainty</vt:lpstr>
      <vt:lpstr>PPF claims projections</vt:lpstr>
      <vt:lpstr>The Purple Book 2018</vt:lpstr>
      <vt:lpstr>Pensions landscape – changes to PPF eligible universe (I)</vt:lpstr>
      <vt:lpstr>Pensions landscape – changes to PPF eligible universe (II)</vt:lpstr>
      <vt:lpstr>s179 funding level </vt:lpstr>
      <vt:lpstr>But funding level at 31 March 2018 is just a snapshot</vt:lpstr>
      <vt:lpstr>New s179 assumptions</vt:lpstr>
      <vt:lpstr>Concentration of members in large schemes</vt:lpstr>
      <vt:lpstr>Schemes continue to close to new benefit accrual</vt:lpstr>
      <vt:lpstr>Falling equity share, rising bond share</vt:lpstr>
      <vt:lpstr>Special contributions remain high</vt:lpstr>
      <vt:lpstr>Rise in risk transfer deals</vt:lpstr>
      <vt:lpstr>Transfer out of pension schemes</vt:lpstr>
      <vt:lpstr>Recovery plans are not shortening</vt:lpstr>
      <vt:lpstr>PPF funding vs PPF 7800 index</vt:lpstr>
      <vt:lpstr>Insolvencies remain at low levels</vt:lpstr>
      <vt:lpstr>Key insights</vt:lpstr>
      <vt:lpstr>So what does the future hold?</vt:lpstr>
      <vt:lpstr>DWP’s consultation on Pensions Dashboards</vt:lpstr>
      <vt:lpstr>PPF view</vt:lpstr>
      <vt:lpstr>Another DWP consultation: consolidation   (aka superfunds)</vt:lpstr>
      <vt:lpstr>Superfund characteristics</vt:lpstr>
      <vt:lpstr>Key policy issues to resolve</vt:lpstr>
      <vt:lpstr>An opportunity, danger or irrelevance?</vt:lpstr>
      <vt:lpstr>PPF view</vt:lpstr>
      <vt:lpstr>Questions?</vt:lpstr>
    </vt:vector>
  </TitlesOfParts>
  <Company>Croydon 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OPA presentation - March 2019</dc:title>
  <dc:creator>Andy</dc:creator>
  <cp:lastModifiedBy>Trish O'Donnell PPF</cp:lastModifiedBy>
  <cp:revision>92</cp:revision>
  <cp:lastPrinted>2019-01-30T12:35:23Z</cp:lastPrinted>
  <dcterms:created xsi:type="dcterms:W3CDTF">2018-08-14T07:10:00Z</dcterms:created>
  <dcterms:modified xsi:type="dcterms:W3CDTF">2019-03-07T16:40:41Z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294268d6-db55-48c7-b88e-6e6f5df1cbd0</vt:lpwstr>
  </property>
  <property fmtid="{D5CDD505-2E9C-101B-9397-08002B2CF9AE}" pid="3" name="ContentTypeId">
    <vt:lpwstr>0x01010008AB7A71225E4DB1B39316482CA839CE0036B715F9476B1648AF9E56983EF4452D00B63178420E98E34D80A1ECEB342EAE16</vt:lpwstr>
  </property>
  <property fmtid="{D5CDD505-2E9C-101B-9397-08002B2CF9AE}" pid="4" name="CandC_DocumentType">
    <vt:lpwstr>36;#Communication (External)|6243230e-fd6a-48fb-86ee-fec3bd780fdb</vt:lpwstr>
  </property>
  <property fmtid="{D5CDD505-2E9C-101B-9397-08002B2CF9AE}" pid="5" name="CandC_Source">
    <vt:lpwstr>3;#Internal|14ba473b-f7db-4b68-82f9-c130b548e19b</vt:lpwstr>
  </property>
  <property fmtid="{D5CDD505-2E9C-101B-9397-08002B2CF9AE}" pid="6" name="CandC_Classification">
    <vt:lpwstr>29;#Stakeholder Engagement|365163f1-2d8a-42b3-8f43-bb57ef3e4a69</vt:lpwstr>
  </property>
  <property fmtid="{D5CDD505-2E9C-101B-9397-08002B2CF9AE}" pid="7" name="CandC_Status">
    <vt:lpwstr>10;#Draft|b2b7e9cb-6bed-49de-adf0-5f91ea0b5be5</vt:lpwstr>
  </property>
  <property fmtid="{D5CDD505-2E9C-101B-9397-08002B2CF9AE}" pid="8" name="Classification">
    <vt:lpwstr>O</vt:lpwstr>
  </property>
  <property fmtid="{D5CDD505-2E9C-101B-9397-08002B2CF9AE}" pid="9" name="Caveat">
    <vt:lpwstr>C</vt:lpwstr>
  </property>
  <property fmtid="{D5CDD505-2E9C-101B-9397-08002B2CF9AE}" pid="10" name="_AdHocReviewCycleID">
    <vt:i4>2067461022</vt:i4>
  </property>
  <property fmtid="{D5CDD505-2E9C-101B-9397-08002B2CF9AE}" pid="11" name="_NewReviewCycle">
    <vt:lpwstr/>
  </property>
  <property fmtid="{D5CDD505-2E9C-101B-9397-08002B2CF9AE}" pid="12" name="_EmailSubject">
    <vt:lpwstr>[External] Re: OPA/PPF session - slides</vt:lpwstr>
  </property>
  <property fmtid="{D5CDD505-2E9C-101B-9397-08002B2CF9AE}" pid="13" name="_AuthorEmail">
    <vt:lpwstr>Trish.ODonnell@ppf.gsi.gov.uk</vt:lpwstr>
  </property>
  <property fmtid="{D5CDD505-2E9C-101B-9397-08002B2CF9AE}" pid="14" name="_AuthorEmailDisplayName">
    <vt:lpwstr>Trish O'Donnell PPF</vt:lpwstr>
  </property>
</Properties>
</file>