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57" r:id="rId2"/>
    <p:sldId id="458" r:id="rId3"/>
    <p:sldId id="459" r:id="rId4"/>
    <p:sldId id="460" r:id="rId5"/>
    <p:sldId id="461" r:id="rId6"/>
    <p:sldId id="462" r:id="rId7"/>
    <p:sldId id="491" r:id="rId8"/>
    <p:sldId id="492" r:id="rId9"/>
    <p:sldId id="463" r:id="rId10"/>
    <p:sldId id="489" r:id="rId11"/>
    <p:sldId id="488" r:id="rId12"/>
    <p:sldId id="490" r:id="rId13"/>
    <p:sldId id="464" r:id="rId14"/>
    <p:sldId id="465" r:id="rId15"/>
    <p:sldId id="466" r:id="rId16"/>
    <p:sldId id="467" r:id="rId17"/>
    <p:sldId id="468" r:id="rId18"/>
    <p:sldId id="469" r:id="rId19"/>
    <p:sldId id="493" r:id="rId20"/>
    <p:sldId id="470" r:id="rId21"/>
    <p:sldId id="405" r:id="rId22"/>
    <p:sldId id="437"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71F"/>
    <a:srgbClr val="1192D1"/>
    <a:srgbClr val="00446A"/>
    <a:srgbClr val="EAEAEA"/>
    <a:srgbClr val="E4E4E4"/>
    <a:srgbClr val="DCDCDC"/>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021" autoAdjust="0"/>
    <p:restoredTop sz="85683" autoAdjust="0"/>
  </p:normalViewPr>
  <p:slideViewPr>
    <p:cSldViewPr snapToGrid="0">
      <p:cViewPr>
        <p:scale>
          <a:sx n="130" d="100"/>
          <a:sy n="130" d="100"/>
        </p:scale>
        <p:origin x="-72"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984"/>
    </p:cViewPr>
  </p:sorterViewPr>
  <p:notesViewPr>
    <p:cSldViewPr snapToGrid="0">
      <p:cViewPr varScale="1">
        <p:scale>
          <a:sx n="83" d="100"/>
          <a:sy n="83" d="100"/>
        </p:scale>
        <p:origin x="-199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endParaRPr lang="en-GB" dirty="0"/>
          </a:p>
        </p:txBody>
      </p:sp>
    </p:spTree>
    <p:extLst>
      <p:ext uri="{BB962C8B-B14F-4D97-AF65-F5344CB8AC3E}">
        <p14:creationId xmlns:p14="http://schemas.microsoft.com/office/powerpoint/2010/main" val="46129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8E600DA-1504-44D1-85FA-239BDDFF908B}" type="datetimeFigureOut">
              <a:rPr lang="en-US" smtClean="0"/>
              <a:pPr/>
              <a:t>5/3/2015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52C3172-A983-4AD8-BDB2-C002E0BC33E8}" type="slidenum">
              <a:rPr lang="en-GB" smtClean="0"/>
              <a:pPr/>
              <a:t>‹#›</a:t>
            </a:fld>
            <a:endParaRPr lang="en-GB" dirty="0"/>
          </a:p>
        </p:txBody>
      </p:sp>
    </p:spTree>
    <p:extLst>
      <p:ext uri="{BB962C8B-B14F-4D97-AF65-F5344CB8AC3E}">
        <p14:creationId xmlns:p14="http://schemas.microsoft.com/office/powerpoint/2010/main" val="226601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Q&amp;A, some closing remarks</a:t>
            </a:r>
          </a:p>
          <a:p>
            <a:pPr marL="171450" indent="-171450">
              <a:buFont typeface="Arial" panose="020B0604020202020204" pitchFamily="34" charset="0"/>
              <a:buChar char="•"/>
            </a:pPr>
            <a:r>
              <a:rPr lang="en-GB" dirty="0" smtClean="0"/>
              <a:t>Plug</a:t>
            </a:r>
            <a:r>
              <a:rPr lang="en-GB" baseline="0" dirty="0" smtClean="0"/>
              <a:t> our stall at the Business West expo taking place next day</a:t>
            </a:r>
          </a:p>
          <a:p>
            <a:pPr marL="171450" indent="-171450">
              <a:buFont typeface="Arial" panose="020B0604020202020204" pitchFamily="34" charset="0"/>
              <a:buChar char="•"/>
            </a:pPr>
            <a:r>
              <a:rPr lang="en-GB" baseline="0" dirty="0" smtClean="0"/>
              <a:t>We’ll put everyone on our mailing list if that’s ok – just let us know if not</a:t>
            </a:r>
          </a:p>
          <a:p>
            <a:pPr marL="171450" indent="-171450">
              <a:buFont typeface="Arial" panose="020B0604020202020204" pitchFamily="34" charset="0"/>
              <a:buChar char="•"/>
            </a:pPr>
            <a:r>
              <a:rPr lang="en-GB" baseline="0" dirty="0" smtClean="0"/>
              <a:t>Feedback forms</a:t>
            </a:r>
          </a:p>
          <a:p>
            <a:pPr marL="171450" indent="-171450">
              <a:buFont typeface="Arial" panose="020B0604020202020204" pitchFamily="34" charset="0"/>
              <a:buChar char="•"/>
            </a:pPr>
            <a:r>
              <a:rPr lang="en-GB" baseline="0" dirty="0" smtClean="0"/>
              <a:t>Next BW event – employer conference – Weds 3 June London</a:t>
            </a:r>
          </a:p>
          <a:p>
            <a:pPr marL="171450" indent="-171450">
              <a:buFont typeface="Arial" panose="020B0604020202020204" pitchFamily="34" charset="0"/>
              <a:buChar char="•"/>
            </a:pPr>
            <a:r>
              <a:rPr lang="en-GB" baseline="0" dirty="0" smtClean="0"/>
              <a:t>Aim to run another event in Swindon later in 2015</a:t>
            </a:r>
            <a:endParaRPr lang="en-GB" dirty="0"/>
          </a:p>
        </p:txBody>
      </p:sp>
      <p:sp>
        <p:nvSpPr>
          <p:cNvPr id="4" name="Slide Number Placeholder 3"/>
          <p:cNvSpPr>
            <a:spLocks noGrp="1"/>
          </p:cNvSpPr>
          <p:nvPr>
            <p:ph type="sldNum" sz="quarter" idx="10"/>
          </p:nvPr>
        </p:nvSpPr>
        <p:spPr/>
        <p:txBody>
          <a:bodyPr/>
          <a:lstStyle/>
          <a:p>
            <a:fld id="{552C3172-A983-4AD8-BDB2-C002E0BC33E8}" type="slidenum">
              <a:rPr lang="en-GB" smtClean="0"/>
              <a:pPr/>
              <a:t>21</a:t>
            </a:fld>
            <a:endParaRPr lang="en-GB" dirty="0"/>
          </a:p>
        </p:txBody>
      </p:sp>
    </p:spTree>
    <p:extLst>
      <p:ext uri="{BB962C8B-B14F-4D97-AF65-F5344CB8AC3E}">
        <p14:creationId xmlns:p14="http://schemas.microsoft.com/office/powerpoint/2010/main" val="30552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2C3172-A983-4AD8-BDB2-C002E0BC33E8}" type="slidenum">
              <a:rPr lang="en-GB" smtClean="0"/>
              <a:pPr/>
              <a:t>22</a:t>
            </a:fld>
            <a:endParaRPr lang="en-GB" dirty="0"/>
          </a:p>
        </p:txBody>
      </p:sp>
    </p:spTree>
    <p:extLst>
      <p:ext uri="{BB962C8B-B14F-4D97-AF65-F5344CB8AC3E}">
        <p14:creationId xmlns:p14="http://schemas.microsoft.com/office/powerpoint/2010/main" val="23587255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11"/>
          <p:cNvGrpSpPr/>
          <p:nvPr userDrawn="1"/>
        </p:nvGrpSpPr>
        <p:grpSpPr>
          <a:xfrm>
            <a:off x="7716273" y="6476610"/>
            <a:ext cx="875462" cy="176636"/>
            <a:chOff x="5197957" y="6385210"/>
            <a:chExt cx="1127454" cy="22747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739" y="6385613"/>
              <a:ext cx="226672" cy="2266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680" y="6385210"/>
              <a:ext cx="227478" cy="22747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209" y="6385613"/>
              <a:ext cx="227478" cy="22667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957" y="6385210"/>
              <a:ext cx="226672" cy="227478"/>
            </a:xfrm>
            <a:prstGeom prst="rect">
              <a:avLst/>
            </a:prstGeom>
          </p:spPr>
        </p:pic>
      </p:grpSp>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87900" y="384920"/>
            <a:ext cx="626001" cy="1010108"/>
          </a:xfrm>
          <a:prstGeom prst="rect">
            <a:avLst/>
          </a:prstGeom>
        </p:spPr>
      </p:pic>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29003" y="431369"/>
            <a:ext cx="938579" cy="963659"/>
          </a:xfrm>
          <a:prstGeom prst="rect">
            <a:avLst/>
          </a:prstGeom>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878" t="-3369" r="878" b="14184"/>
          <a:stretch/>
        </p:blipFill>
        <p:spPr>
          <a:xfrm>
            <a:off x="6928610" y="540089"/>
            <a:ext cx="1854568" cy="503285"/>
          </a:xfrm>
          <a:prstGeom prst="rect">
            <a:avLst/>
          </a:prstGeom>
        </p:spPr>
      </p:pic>
      <p:sp>
        <p:nvSpPr>
          <p:cNvPr id="24" name="TextBox 23"/>
          <p:cNvSpPr txBox="1"/>
          <p:nvPr userDrawn="1"/>
        </p:nvSpPr>
        <p:spPr>
          <a:xfrm>
            <a:off x="6967086" y="1040270"/>
            <a:ext cx="1887153" cy="315471"/>
          </a:xfrm>
          <a:prstGeom prst="rect">
            <a:avLst/>
          </a:prstGeom>
          <a:solidFill>
            <a:schemeClr val="bg1"/>
          </a:solidFill>
        </p:spPr>
        <p:txBody>
          <a:bodyPr wrap="square" rtlCol="0">
            <a:spAutoFit/>
          </a:bodyPr>
          <a:lstStyle/>
          <a:p>
            <a:pPr algn="ctr">
              <a:spcAft>
                <a:spcPts val="300"/>
              </a:spcAft>
            </a:pPr>
            <a:r>
              <a:rPr lang="en-GB" sz="600" b="1" dirty="0">
                <a:latin typeface="Arial" pitchFamily="34" charset="0"/>
                <a:cs typeface="Arial" pitchFamily="34" charset="0"/>
              </a:rPr>
              <a:t>UK </a:t>
            </a:r>
            <a:r>
              <a:rPr lang="en-GB" sz="600" b="1" dirty="0" smtClean="0">
                <a:latin typeface="Arial" pitchFamily="34" charset="0"/>
                <a:cs typeface="Arial" pitchFamily="34" charset="0"/>
              </a:rPr>
              <a:t>- Actuarial </a:t>
            </a:r>
            <a:r>
              <a:rPr lang="en-GB" sz="600" b="1" dirty="0">
                <a:latin typeface="Arial" pitchFamily="34" charset="0"/>
                <a:cs typeface="Arial" pitchFamily="34" charset="0"/>
              </a:rPr>
              <a:t>Advisory Firm of the </a:t>
            </a:r>
            <a:r>
              <a:rPr lang="en-GB" sz="600" b="1" dirty="0" smtClean="0">
                <a:latin typeface="Arial" pitchFamily="34" charset="0"/>
                <a:cs typeface="Arial" pitchFamily="34" charset="0"/>
              </a:rPr>
              <a:t>Year</a:t>
            </a:r>
          </a:p>
          <a:p>
            <a:pPr algn="ctr">
              <a:spcAft>
                <a:spcPts val="300"/>
              </a:spcAft>
            </a:pPr>
            <a:r>
              <a:rPr lang="en-GB" sz="600" b="1" dirty="0" smtClean="0">
                <a:latin typeface="Arial" pitchFamily="34" charset="0"/>
                <a:cs typeface="Arial" pitchFamily="34" charset="0"/>
              </a:rPr>
              <a:t>UK -  Pensions Advisor of the Year</a:t>
            </a:r>
            <a:endParaRPr lang="en-GB" sz="600" dirty="0">
              <a:latin typeface="Arial" pitchFamily="34" charset="0"/>
              <a:cs typeface="Arial" pitchFamily="34" charset="0"/>
            </a:endParaRPr>
          </a:p>
        </p:txBody>
      </p:sp>
      <p:pic>
        <p:nvPicPr>
          <p:cNvPr id="25" name="Picture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68643" y="384920"/>
            <a:ext cx="1149477" cy="98015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r">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extBox 7"/>
          <p:cNvSpPr txBox="1"/>
          <p:nvPr userDrawn="1"/>
        </p:nvSpPr>
        <p:spPr>
          <a:xfrm>
            <a:off x="0" y="6393001"/>
            <a:ext cx="9144000" cy="468000"/>
          </a:xfrm>
          <a:prstGeom prst="rect">
            <a:avLst/>
          </a:prstGeom>
          <a:solidFill>
            <a:schemeClr val="bg2"/>
          </a:solidFill>
        </p:spPr>
        <p:txBody>
          <a:bodyPr wrap="square" rtlCol="0" anchor="ctr">
            <a:noAutofit/>
          </a:bodyPr>
          <a:lstStyle/>
          <a:p>
            <a:endParaRPr lang="en-GB" sz="1000" b="0" spc="100" baseline="0" dirty="0">
              <a:ln>
                <a:noFill/>
              </a:ln>
              <a:solidFill>
                <a:schemeClr val="bg1"/>
              </a:solidFill>
              <a:latin typeface="+mn-lt"/>
            </a:endParaRPr>
          </a:p>
        </p:txBody>
      </p:sp>
      <p:pic>
        <p:nvPicPr>
          <p:cNvPr id="9" name="Picture 4" descr="BW-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11213" y="6455805"/>
            <a:ext cx="2753275" cy="3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12"/>
          </p:nvPr>
        </p:nvSpPr>
        <p:spPr>
          <a:xfrm>
            <a:off x="35496" y="6455805"/>
            <a:ext cx="504056" cy="356224"/>
          </a:xfrm>
          <a:prstGeom prst="rect">
            <a:avLst/>
          </a:prstGeom>
        </p:spPr>
        <p:txBody>
          <a:bodyPr/>
          <a:lstStyle>
            <a:lvl1pPr algn="r">
              <a:defRPr sz="1600">
                <a:solidFill>
                  <a:schemeClr val="bg1"/>
                </a:solidFill>
              </a:defRPr>
            </a:lvl1pPr>
          </a:lstStyle>
          <a:p>
            <a:fld id="{AF51416A-1136-4BEF-891D-29CF580A0AA1}"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extBox 6"/>
          <p:cNvSpPr txBox="1"/>
          <p:nvPr userDrawn="1"/>
        </p:nvSpPr>
        <p:spPr>
          <a:xfrm>
            <a:off x="0" y="6393001"/>
            <a:ext cx="9144000" cy="468000"/>
          </a:xfrm>
          <a:prstGeom prst="rect">
            <a:avLst/>
          </a:prstGeom>
          <a:solidFill>
            <a:schemeClr val="bg2"/>
          </a:solidFill>
        </p:spPr>
        <p:txBody>
          <a:bodyPr wrap="square" rtlCol="0" anchor="ctr">
            <a:noAutofit/>
          </a:bodyPr>
          <a:lstStyle/>
          <a:p>
            <a:endParaRPr lang="en-GB" sz="1000" b="0" spc="100" baseline="0" dirty="0">
              <a:ln>
                <a:noFill/>
              </a:ln>
              <a:solidFill>
                <a:schemeClr val="bg1"/>
              </a:solidFill>
              <a:latin typeface="+mn-lt"/>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251209" y="1268760"/>
            <a:ext cx="8646606" cy="49685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4" descr="BW-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11213" y="6455805"/>
            <a:ext cx="2753275" cy="3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2"/>
          </p:nvPr>
        </p:nvSpPr>
        <p:spPr>
          <a:xfrm>
            <a:off x="35496" y="6455805"/>
            <a:ext cx="504056" cy="356224"/>
          </a:xfrm>
          <a:prstGeom prst="rect">
            <a:avLst/>
          </a:prstGeom>
        </p:spPr>
        <p:txBody>
          <a:bodyPr/>
          <a:lstStyle>
            <a:lvl1pPr algn="r">
              <a:defRPr sz="1600">
                <a:solidFill>
                  <a:schemeClr val="bg1"/>
                </a:solidFill>
              </a:defRPr>
            </a:lvl1pPr>
          </a:lstStyle>
          <a:p>
            <a:fld id="{AF51416A-1136-4BEF-891D-29CF580A0AA1}"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142844" y="1071546"/>
            <a:ext cx="8858312" cy="5643602"/>
          </a:xfrm>
          <a:prstGeom prst="rect">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14348" y="1785926"/>
            <a:ext cx="7772400" cy="1470025"/>
          </a:xfrm>
        </p:spPr>
        <p:txBody>
          <a:bodyPr>
            <a:normAutofit/>
          </a:bodyPr>
          <a:lstStyle>
            <a:lvl1pPr algn="r">
              <a:defRPr sz="4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714348" y="3429000"/>
            <a:ext cx="7786742" cy="1752600"/>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20" name="Text Placeholder 19"/>
          <p:cNvSpPr>
            <a:spLocks noGrp="1"/>
          </p:cNvSpPr>
          <p:nvPr>
            <p:ph type="body" sz="quarter" idx="10" hasCustomPrompt="1"/>
          </p:nvPr>
        </p:nvSpPr>
        <p:spPr>
          <a:xfrm>
            <a:off x="714375" y="5286375"/>
            <a:ext cx="7786688" cy="1357313"/>
          </a:xfrm>
        </p:spPr>
        <p:txBody>
          <a:bodyPr>
            <a:normAutofit/>
          </a:bodyPr>
          <a:lstStyle>
            <a:lvl1pPr algn="r">
              <a:buNone/>
              <a:defRPr sz="2000" baseline="0">
                <a:solidFill>
                  <a:schemeClr val="bg1"/>
                </a:solidFill>
              </a:defRPr>
            </a:lvl1pPr>
          </a:lstStyle>
          <a:p>
            <a:pPr lvl="0"/>
            <a:r>
              <a:rPr lang="en-US" dirty="0" smtClean="0"/>
              <a:t>Click add authors</a:t>
            </a:r>
          </a:p>
        </p:txBody>
      </p:sp>
    </p:spTree>
    <p:extLst>
      <p:ext uri="{BB962C8B-B14F-4D97-AF65-F5344CB8AC3E}">
        <p14:creationId xmlns:p14="http://schemas.microsoft.com/office/powerpoint/2010/main" val="16936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CB90F2-0612-48C2-87C8-0E6C382CD878}" type="datetimeFigureOut">
              <a:rPr lang="en-GB" smtClean="0"/>
              <a:t>03/05/2015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08CCC-CB76-46A3-9D9B-FB2C8AF04D59}" type="slidenum">
              <a:rPr lang="en-GB" smtClean="0"/>
              <a:t>‹#›</a:t>
            </a:fld>
            <a:endParaRPr lang="en-GB" dirty="0"/>
          </a:p>
        </p:txBody>
      </p:sp>
    </p:spTree>
    <p:extLst>
      <p:ext uri="{BB962C8B-B14F-4D97-AF65-F5344CB8AC3E}">
        <p14:creationId xmlns:p14="http://schemas.microsoft.com/office/powerpoint/2010/main" val="39253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6CB90F2-0612-48C2-87C8-0E6C382CD878}" type="datetimeFigureOut">
              <a:rPr lang="en-GB" smtClean="0"/>
              <a:t>03/05/2015</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1F08CCC-CB76-46A3-9D9B-FB2C8AF04D59}" type="slidenum">
              <a:rPr lang="en-GB" smtClean="0"/>
              <a:t>‹#›</a:t>
            </a:fld>
            <a:endParaRPr lang="en-GB" dirty="0"/>
          </a:p>
        </p:txBody>
      </p:sp>
    </p:spTree>
    <p:extLst>
      <p:ext uri="{BB962C8B-B14F-4D97-AF65-F5344CB8AC3E}">
        <p14:creationId xmlns:p14="http://schemas.microsoft.com/office/powerpoint/2010/main" val="28188647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04" y="545341"/>
            <a:ext cx="8651336" cy="714380"/>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51209" y="1268760"/>
            <a:ext cx="8646606" cy="48245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914400" rtl="0" eaLnBrk="1" latinLnBrk="0" hangingPunct="1">
        <a:spcBef>
          <a:spcPts val="0"/>
        </a:spcBef>
        <a:spcAft>
          <a:spcPts val="600"/>
        </a:spcAft>
        <a:buClr>
          <a:srgbClr val="F6871F"/>
        </a:buClr>
        <a:buFont typeface="Arial" pitchFamily="34" charset="0"/>
        <a:buChar char="•"/>
        <a:defRPr sz="2400" b="0" kern="1200" baseline="0">
          <a:solidFill>
            <a:srgbClr val="00446A"/>
          </a:solidFill>
          <a:latin typeface="+mn-lt"/>
          <a:ea typeface="+mn-ea"/>
          <a:cs typeface="+mn-cs"/>
        </a:defRPr>
      </a:lvl1pPr>
      <a:lvl2pPr marL="742950" indent="-285750" algn="l" defTabSz="914400" rtl="0" eaLnBrk="1" latinLnBrk="0" hangingPunct="1">
        <a:spcBef>
          <a:spcPts val="0"/>
        </a:spcBef>
        <a:spcAft>
          <a:spcPts val="600"/>
        </a:spcAft>
        <a:buClr>
          <a:srgbClr val="F6871F"/>
        </a:buClr>
        <a:buFont typeface="Arial" pitchFamily="34" charset="0"/>
        <a:buChar char="•"/>
        <a:defRPr sz="2200" b="0" kern="1200" baseline="0">
          <a:solidFill>
            <a:srgbClr val="00446A"/>
          </a:solidFill>
          <a:latin typeface="+mn-lt"/>
          <a:ea typeface="+mn-ea"/>
          <a:cs typeface="+mn-cs"/>
        </a:defRPr>
      </a:lvl2pPr>
      <a:lvl3pPr marL="1143000" indent="-228600" algn="l" defTabSz="914400" rtl="0" eaLnBrk="1" latinLnBrk="0" hangingPunct="1">
        <a:spcBef>
          <a:spcPts val="0"/>
        </a:spcBef>
        <a:spcAft>
          <a:spcPts val="600"/>
        </a:spcAft>
        <a:buClr>
          <a:srgbClr val="F6871F"/>
        </a:buClr>
        <a:buFont typeface="Arial" pitchFamily="34" charset="0"/>
        <a:buChar char="•"/>
        <a:defRPr sz="2000" b="0" kern="1200" baseline="0">
          <a:solidFill>
            <a:srgbClr val="00446A"/>
          </a:solidFill>
          <a:latin typeface="+mn-lt"/>
          <a:ea typeface="+mn-ea"/>
          <a:cs typeface="+mn-cs"/>
        </a:defRPr>
      </a:lvl3pPr>
      <a:lvl4pPr marL="1600200" indent="-228600" algn="l" defTabSz="914400" rtl="0" eaLnBrk="1" latinLnBrk="0" hangingPunct="1">
        <a:spcBef>
          <a:spcPts val="0"/>
        </a:spcBef>
        <a:spcAft>
          <a:spcPts val="600"/>
        </a:spcAft>
        <a:buClr>
          <a:srgbClr val="F6871F"/>
        </a:buClr>
        <a:buFont typeface="Arial" pitchFamily="34" charset="0"/>
        <a:buChar char="•"/>
        <a:defRPr sz="2000" b="0" kern="1200" baseline="0">
          <a:solidFill>
            <a:srgbClr val="00446A"/>
          </a:solidFill>
          <a:latin typeface="+mn-lt"/>
          <a:ea typeface="+mn-ea"/>
          <a:cs typeface="+mn-cs"/>
        </a:defRPr>
      </a:lvl4pPr>
      <a:lvl5pPr marL="2057400" indent="-228600" algn="l" defTabSz="914400" rtl="0" eaLnBrk="1" latinLnBrk="0" hangingPunct="1">
        <a:spcBef>
          <a:spcPts val="0"/>
        </a:spcBef>
        <a:spcAft>
          <a:spcPts val="600"/>
        </a:spcAft>
        <a:buClr>
          <a:srgbClr val="F6871F"/>
        </a:buClr>
        <a:buFont typeface="Arial" pitchFamily="34" charset="0"/>
        <a:buChar char="•"/>
        <a:defRPr sz="2000" b="0" kern="1200" baseline="0">
          <a:solidFill>
            <a:srgbClr val="00446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7716273" y="6476610"/>
            <a:ext cx="875462" cy="176636"/>
            <a:chOff x="5197957" y="6385210"/>
            <a:chExt cx="1127454" cy="22747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739" y="6385613"/>
              <a:ext cx="226672" cy="22667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680" y="6385210"/>
              <a:ext cx="227478" cy="22747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209" y="6385613"/>
              <a:ext cx="227478" cy="22667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957" y="6385210"/>
              <a:ext cx="226672" cy="227478"/>
            </a:xfrm>
            <a:prstGeom prst="rect">
              <a:avLst/>
            </a:prstGeom>
          </p:spPr>
        </p:pic>
      </p:gr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7900" y="384920"/>
            <a:ext cx="626001" cy="101010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9003" y="431369"/>
            <a:ext cx="938579" cy="963659"/>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878" t="-3369" r="878" b="14184"/>
          <a:stretch/>
        </p:blipFill>
        <p:spPr>
          <a:xfrm>
            <a:off x="6928610" y="540089"/>
            <a:ext cx="1854568" cy="503285"/>
          </a:xfrm>
          <a:prstGeom prst="rect">
            <a:avLst/>
          </a:prstGeom>
        </p:spPr>
      </p:pic>
      <p:sp>
        <p:nvSpPr>
          <p:cNvPr id="17" name="TextBox 16"/>
          <p:cNvSpPr txBox="1"/>
          <p:nvPr/>
        </p:nvSpPr>
        <p:spPr>
          <a:xfrm>
            <a:off x="6967086" y="1040270"/>
            <a:ext cx="1887153" cy="315471"/>
          </a:xfrm>
          <a:prstGeom prst="rect">
            <a:avLst/>
          </a:prstGeom>
          <a:solidFill>
            <a:schemeClr val="bg1"/>
          </a:solidFill>
        </p:spPr>
        <p:txBody>
          <a:bodyPr wrap="square" rtlCol="0">
            <a:spAutoFit/>
          </a:bodyPr>
          <a:lstStyle/>
          <a:p>
            <a:pPr algn="ctr">
              <a:spcAft>
                <a:spcPts val="300"/>
              </a:spcAft>
            </a:pPr>
            <a:r>
              <a:rPr lang="en-GB" sz="600" b="1" dirty="0">
                <a:latin typeface="Arial" pitchFamily="34" charset="0"/>
                <a:cs typeface="Arial" pitchFamily="34" charset="0"/>
              </a:rPr>
              <a:t>UK </a:t>
            </a:r>
            <a:r>
              <a:rPr lang="en-GB" sz="600" b="1" dirty="0" smtClean="0">
                <a:latin typeface="Arial" pitchFamily="34" charset="0"/>
                <a:cs typeface="Arial" pitchFamily="34" charset="0"/>
              </a:rPr>
              <a:t>- Actuarial </a:t>
            </a:r>
            <a:r>
              <a:rPr lang="en-GB" sz="600" b="1" dirty="0">
                <a:latin typeface="Arial" pitchFamily="34" charset="0"/>
                <a:cs typeface="Arial" pitchFamily="34" charset="0"/>
              </a:rPr>
              <a:t>Advisory Firm of the </a:t>
            </a:r>
            <a:r>
              <a:rPr lang="en-GB" sz="600" b="1" dirty="0" smtClean="0">
                <a:latin typeface="Arial" pitchFamily="34" charset="0"/>
                <a:cs typeface="Arial" pitchFamily="34" charset="0"/>
              </a:rPr>
              <a:t>Year</a:t>
            </a:r>
          </a:p>
          <a:p>
            <a:pPr algn="ctr">
              <a:spcAft>
                <a:spcPts val="300"/>
              </a:spcAft>
            </a:pPr>
            <a:r>
              <a:rPr lang="en-GB" sz="600" b="1" dirty="0" smtClean="0">
                <a:latin typeface="Arial" pitchFamily="34" charset="0"/>
                <a:cs typeface="Arial" pitchFamily="34" charset="0"/>
              </a:rPr>
              <a:t>UK -  Pensions Advisor of the Year</a:t>
            </a:r>
            <a:endParaRPr lang="en-GB" sz="600" dirty="0">
              <a:latin typeface="Arial" pitchFamily="34" charset="0"/>
              <a:cs typeface="Arial" pitchFamily="34"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68643" y="384920"/>
            <a:ext cx="1149477" cy="980155"/>
          </a:xfrm>
          <a:prstGeom prst="rect">
            <a:avLst/>
          </a:prstGeom>
        </p:spPr>
      </p:pic>
      <p:sp>
        <p:nvSpPr>
          <p:cNvPr id="2" name="Rectangle 1"/>
          <p:cNvSpPr/>
          <p:nvPr/>
        </p:nvSpPr>
        <p:spPr>
          <a:xfrm>
            <a:off x="2567635" y="3226002"/>
            <a:ext cx="4008730" cy="651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Malcolm McLean</a:t>
            </a:r>
            <a:endParaRPr lang="en-GB" dirty="0"/>
          </a:p>
        </p:txBody>
      </p:sp>
    </p:spTree>
    <p:extLst>
      <p:ext uri="{BB962C8B-B14F-4D97-AF65-F5344CB8AC3E}">
        <p14:creationId xmlns:p14="http://schemas.microsoft.com/office/powerpoint/2010/main" val="307699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1416A-1136-4BEF-891D-29CF580A0AA1}" type="slidenum">
              <a:rPr lang="en-GB" smtClean="0"/>
              <a:pPr/>
              <a:t>10</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42" y="0"/>
            <a:ext cx="8478317" cy="6358738"/>
          </a:xfrm>
          <a:prstGeom prst="rect">
            <a:avLst/>
          </a:prstGeom>
        </p:spPr>
      </p:pic>
      <p:sp>
        <p:nvSpPr>
          <p:cNvPr id="6" name="Title 1"/>
          <p:cNvSpPr>
            <a:spLocks noGrp="1"/>
          </p:cNvSpPr>
          <p:nvPr>
            <p:ph type="title"/>
          </p:nvPr>
        </p:nvSpPr>
        <p:spPr>
          <a:xfrm>
            <a:off x="251504" y="545341"/>
            <a:ext cx="8651336" cy="714380"/>
          </a:xfrm>
        </p:spPr>
        <p:txBody>
          <a:bodyPr>
            <a:normAutofit/>
          </a:bodyPr>
          <a:lstStyle/>
          <a:p>
            <a:r>
              <a:rPr lang="en-GB" dirty="0" smtClean="0"/>
              <a:t>Risks?</a:t>
            </a:r>
            <a:endParaRPr lang="en-GB" dirty="0"/>
          </a:p>
        </p:txBody>
      </p:sp>
      <p:sp>
        <p:nvSpPr>
          <p:cNvPr id="8" name="Rectangle 7"/>
          <p:cNvSpPr/>
          <p:nvPr/>
        </p:nvSpPr>
        <p:spPr>
          <a:xfrm>
            <a:off x="2440282" y="1848717"/>
            <a:ext cx="4267756" cy="954107"/>
          </a:xfrm>
          <a:prstGeom prst="rect">
            <a:avLst/>
          </a:prstGeom>
        </p:spPr>
        <p:txBody>
          <a:bodyPr wrap="square">
            <a:noAutofit/>
          </a:bodyPr>
          <a:lstStyle/>
          <a:p>
            <a:pPr algn="ctr"/>
            <a:r>
              <a:rPr lang="en-GB" sz="3200" b="1" dirty="0"/>
              <a:t>The taxman is expecting to boost his tax intake substantially in the first few years</a:t>
            </a:r>
          </a:p>
        </p:txBody>
      </p:sp>
    </p:spTree>
    <p:extLst>
      <p:ext uri="{BB962C8B-B14F-4D97-AF65-F5344CB8AC3E}">
        <p14:creationId xmlns:p14="http://schemas.microsoft.com/office/powerpoint/2010/main" val="194246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1416A-1136-4BEF-891D-29CF580A0AA1}" type="slidenum">
              <a:rPr lang="en-GB" smtClean="0"/>
              <a:pPr/>
              <a:t>11</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42" y="0"/>
            <a:ext cx="8478317" cy="6358738"/>
          </a:xfrm>
          <a:prstGeom prst="rect">
            <a:avLst/>
          </a:prstGeom>
        </p:spPr>
      </p:pic>
      <p:sp>
        <p:nvSpPr>
          <p:cNvPr id="6" name="Title 1"/>
          <p:cNvSpPr>
            <a:spLocks noGrp="1"/>
          </p:cNvSpPr>
          <p:nvPr>
            <p:ph type="title"/>
          </p:nvPr>
        </p:nvSpPr>
        <p:spPr>
          <a:xfrm>
            <a:off x="251504" y="545341"/>
            <a:ext cx="8651336" cy="714380"/>
          </a:xfrm>
        </p:spPr>
        <p:txBody>
          <a:bodyPr>
            <a:normAutofit/>
          </a:bodyPr>
          <a:lstStyle/>
          <a:p>
            <a:r>
              <a:rPr lang="en-GB" dirty="0" smtClean="0"/>
              <a:t>Scams</a:t>
            </a:r>
            <a:r>
              <a:rPr lang="en-GB" dirty="0" smtClean="0"/>
              <a:t>?</a:t>
            </a:r>
            <a:endParaRPr lang="en-GB" dirty="0"/>
          </a:p>
        </p:txBody>
      </p:sp>
      <p:sp>
        <p:nvSpPr>
          <p:cNvPr id="8" name="Rectangle 7"/>
          <p:cNvSpPr/>
          <p:nvPr/>
        </p:nvSpPr>
        <p:spPr>
          <a:xfrm>
            <a:off x="2440282" y="1921849"/>
            <a:ext cx="4267756" cy="954107"/>
          </a:xfrm>
          <a:prstGeom prst="rect">
            <a:avLst/>
          </a:prstGeom>
        </p:spPr>
        <p:txBody>
          <a:bodyPr wrap="square">
            <a:noAutofit/>
          </a:bodyPr>
          <a:lstStyle/>
          <a:p>
            <a:pPr algn="ctr"/>
            <a:r>
              <a:rPr lang="en-GB" sz="3600" b="1" dirty="0"/>
              <a:t>Being misled and/or swindled out of your hard earned money</a:t>
            </a:r>
          </a:p>
        </p:txBody>
      </p:sp>
    </p:spTree>
    <p:extLst>
      <p:ext uri="{BB962C8B-B14F-4D97-AF65-F5344CB8AC3E}">
        <p14:creationId xmlns:p14="http://schemas.microsoft.com/office/powerpoint/2010/main" val="214065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1416A-1136-4BEF-891D-29CF580A0AA1}" type="slidenum">
              <a:rPr lang="en-GB" smtClean="0"/>
              <a:pPr/>
              <a:t>12</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42" y="0"/>
            <a:ext cx="8478317" cy="6358738"/>
          </a:xfrm>
          <a:prstGeom prst="rect">
            <a:avLst/>
          </a:prstGeom>
        </p:spPr>
      </p:pic>
      <p:sp>
        <p:nvSpPr>
          <p:cNvPr id="6" name="Title 1"/>
          <p:cNvSpPr>
            <a:spLocks noGrp="1"/>
          </p:cNvSpPr>
          <p:nvPr>
            <p:ph type="title"/>
          </p:nvPr>
        </p:nvSpPr>
        <p:spPr>
          <a:xfrm>
            <a:off x="251504" y="545341"/>
            <a:ext cx="8651336" cy="714380"/>
          </a:xfrm>
        </p:spPr>
        <p:txBody>
          <a:bodyPr>
            <a:normAutofit/>
          </a:bodyPr>
          <a:lstStyle/>
          <a:p>
            <a:r>
              <a:rPr lang="en-GB" dirty="0" smtClean="0"/>
              <a:t>Scams</a:t>
            </a:r>
            <a:r>
              <a:rPr lang="en-GB" dirty="0" smtClean="0"/>
              <a:t>?</a:t>
            </a:r>
            <a:endParaRPr lang="en-GB" dirty="0"/>
          </a:p>
        </p:txBody>
      </p:sp>
      <p:sp>
        <p:nvSpPr>
          <p:cNvPr id="8" name="Rectangle 7"/>
          <p:cNvSpPr/>
          <p:nvPr/>
        </p:nvSpPr>
        <p:spPr>
          <a:xfrm>
            <a:off x="2440282" y="1746307"/>
            <a:ext cx="4267756" cy="954107"/>
          </a:xfrm>
          <a:prstGeom prst="rect">
            <a:avLst/>
          </a:prstGeom>
        </p:spPr>
        <p:txBody>
          <a:bodyPr wrap="square">
            <a:noAutofit/>
          </a:bodyPr>
          <a:lstStyle/>
          <a:p>
            <a:pPr algn="ctr"/>
            <a:r>
              <a:rPr lang="en-GB" sz="3400" b="1" dirty="0"/>
              <a:t>The pension fraudsters and conmen are hovering and ready to strike </a:t>
            </a:r>
          </a:p>
        </p:txBody>
      </p:sp>
    </p:spTree>
    <p:extLst>
      <p:ext uri="{BB962C8B-B14F-4D97-AF65-F5344CB8AC3E}">
        <p14:creationId xmlns:p14="http://schemas.microsoft.com/office/powerpoint/2010/main" val="69148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56032" y="1265529"/>
            <a:ext cx="8646566" cy="4396435"/>
          </a:xfrm>
          <a:prstGeom prst="wedgeRoundRectCallout">
            <a:avLst>
              <a:gd name="adj1" fmla="val -3997"/>
              <a:gd name="adj2" fmla="val 6316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dirty="0" smtClean="0"/>
              <a:t>What help and advice is available?</a:t>
            </a:r>
            <a:endParaRPr lang="en-GB" dirty="0"/>
          </a:p>
        </p:txBody>
      </p:sp>
      <p:sp>
        <p:nvSpPr>
          <p:cNvPr id="3" name="Content Placeholder 2"/>
          <p:cNvSpPr>
            <a:spLocks noGrp="1"/>
          </p:cNvSpPr>
          <p:nvPr>
            <p:ph idx="1"/>
          </p:nvPr>
        </p:nvSpPr>
        <p:spPr>
          <a:xfrm>
            <a:off x="251209" y="1268760"/>
            <a:ext cx="8646606" cy="4393204"/>
          </a:xfrm>
        </p:spPr>
        <p:txBody>
          <a:bodyPr anchor="ctr">
            <a:normAutofit/>
          </a:bodyPr>
          <a:lstStyle/>
          <a:p>
            <a:pPr marL="0" indent="0" algn="ctr">
              <a:spcAft>
                <a:spcPts val="3600"/>
              </a:spcAft>
              <a:buNone/>
            </a:pPr>
            <a:r>
              <a:rPr lang="en-GB" sz="2800" b="1" dirty="0" smtClean="0">
                <a:solidFill>
                  <a:schemeClr val="bg1"/>
                </a:solidFill>
              </a:rPr>
              <a:t>Basic information from the scheme or provider</a:t>
            </a:r>
          </a:p>
          <a:p>
            <a:pPr marL="0" indent="0" algn="ctr">
              <a:spcAft>
                <a:spcPts val="3600"/>
              </a:spcAft>
              <a:buNone/>
            </a:pPr>
            <a:r>
              <a:rPr lang="en-GB" sz="2800" b="1" dirty="0" smtClean="0">
                <a:solidFill>
                  <a:schemeClr val="bg1"/>
                </a:solidFill>
              </a:rPr>
              <a:t>Guidance from Pension Wise</a:t>
            </a:r>
          </a:p>
          <a:p>
            <a:pPr marL="0" indent="0" algn="ctr">
              <a:spcAft>
                <a:spcPts val="3600"/>
              </a:spcAft>
              <a:buNone/>
            </a:pPr>
            <a:r>
              <a:rPr lang="en-GB" sz="2800" b="1" dirty="0" smtClean="0">
                <a:solidFill>
                  <a:schemeClr val="bg1"/>
                </a:solidFill>
              </a:rPr>
              <a:t>Full advice from a regulated financial adviser </a:t>
            </a:r>
          </a:p>
          <a:p>
            <a:pPr marL="0" indent="0" algn="ctr">
              <a:spcAft>
                <a:spcPts val="3600"/>
              </a:spcAft>
              <a:buNone/>
            </a:pPr>
            <a:r>
              <a:rPr lang="en-GB" sz="2800" b="1" dirty="0" smtClean="0">
                <a:solidFill>
                  <a:schemeClr val="bg1"/>
                </a:solidFill>
              </a:rPr>
              <a:t>Mandatory advice from a specialist adviser for transfers to DC from DB (£30k+)</a:t>
            </a:r>
          </a:p>
        </p:txBody>
      </p:sp>
    </p:spTree>
    <p:extLst>
      <p:ext uri="{BB962C8B-B14F-4D97-AF65-F5344CB8AC3E}">
        <p14:creationId xmlns:p14="http://schemas.microsoft.com/office/powerpoint/2010/main" val="309688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n-file-02\AMRUserdirs$\mmclean\Documents\My Pictures\Pension Wi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454" y="2516774"/>
            <a:ext cx="4009568" cy="131705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56033" y="881957"/>
            <a:ext cx="4440326" cy="4396435"/>
          </a:xfrm>
          <a:prstGeom prst="wedgeRoundRectCallout">
            <a:avLst>
              <a:gd name="adj1" fmla="val -3997"/>
              <a:gd name="adj2" fmla="val 6316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251209" y="885188"/>
            <a:ext cx="4445150" cy="4393204"/>
          </a:xfrm>
          <a:prstGeom prst="rect">
            <a:avLst/>
          </a:prstGeom>
        </p:spPr>
        <p:txBody>
          <a:bodyPr vert="horz" lIns="91440" tIns="45720" rIns="91440" bIns="45720" rtlCol="0" anchor="ctr">
            <a:normAutofit/>
          </a:bodyPr>
          <a:lstStyle>
            <a:lvl1pPr marL="342900" indent="-342900" algn="l" defTabSz="914400" rtl="0" eaLnBrk="1" latinLnBrk="0" hangingPunct="1">
              <a:spcBef>
                <a:spcPts val="0"/>
              </a:spcBef>
              <a:spcAft>
                <a:spcPts val="600"/>
              </a:spcAft>
              <a:buClr>
                <a:srgbClr val="F6871F"/>
              </a:buClr>
              <a:buFont typeface="Arial" pitchFamily="34" charset="0"/>
              <a:buChar char="•"/>
              <a:defRPr sz="2400" b="0" kern="1200" baseline="0">
                <a:solidFill>
                  <a:srgbClr val="00446A"/>
                </a:solidFill>
                <a:latin typeface="+mn-lt"/>
                <a:ea typeface="+mn-ea"/>
                <a:cs typeface="+mn-cs"/>
              </a:defRPr>
            </a:lvl1pPr>
            <a:lvl2pPr marL="742950" indent="-285750" algn="l" defTabSz="914400" rtl="0" eaLnBrk="1" latinLnBrk="0" hangingPunct="1">
              <a:spcBef>
                <a:spcPts val="0"/>
              </a:spcBef>
              <a:spcAft>
                <a:spcPts val="600"/>
              </a:spcAft>
              <a:buClr>
                <a:srgbClr val="F6871F"/>
              </a:buClr>
              <a:buFont typeface="Arial" pitchFamily="34" charset="0"/>
              <a:buChar char="•"/>
              <a:defRPr sz="2200" b="0" kern="1200" baseline="0">
                <a:solidFill>
                  <a:srgbClr val="00446A"/>
                </a:solidFill>
                <a:latin typeface="+mn-lt"/>
                <a:ea typeface="+mn-ea"/>
                <a:cs typeface="+mn-cs"/>
              </a:defRPr>
            </a:lvl2pPr>
            <a:lvl3pPr marL="1143000" indent="-228600" algn="l" defTabSz="914400" rtl="0" eaLnBrk="1" latinLnBrk="0" hangingPunct="1">
              <a:spcBef>
                <a:spcPts val="0"/>
              </a:spcBef>
              <a:spcAft>
                <a:spcPts val="600"/>
              </a:spcAft>
              <a:buClr>
                <a:srgbClr val="F6871F"/>
              </a:buClr>
              <a:buFont typeface="Arial" pitchFamily="34" charset="0"/>
              <a:buChar char="•"/>
              <a:defRPr sz="2000" b="0" kern="1200" baseline="0">
                <a:solidFill>
                  <a:srgbClr val="00446A"/>
                </a:solidFill>
                <a:latin typeface="+mn-lt"/>
                <a:ea typeface="+mn-ea"/>
                <a:cs typeface="+mn-cs"/>
              </a:defRPr>
            </a:lvl3pPr>
            <a:lvl4pPr marL="1600200" indent="-228600" algn="l" defTabSz="914400" rtl="0" eaLnBrk="1" latinLnBrk="0" hangingPunct="1">
              <a:spcBef>
                <a:spcPts val="0"/>
              </a:spcBef>
              <a:spcAft>
                <a:spcPts val="600"/>
              </a:spcAft>
              <a:buClr>
                <a:srgbClr val="F6871F"/>
              </a:buClr>
              <a:buFont typeface="Arial" pitchFamily="34" charset="0"/>
              <a:buChar char="•"/>
              <a:defRPr sz="2000" b="0" kern="1200" baseline="0">
                <a:solidFill>
                  <a:srgbClr val="00446A"/>
                </a:solidFill>
                <a:latin typeface="+mn-lt"/>
                <a:ea typeface="+mn-ea"/>
                <a:cs typeface="+mn-cs"/>
              </a:defRPr>
            </a:lvl4pPr>
            <a:lvl5pPr marL="2057400" indent="-228600" algn="l" defTabSz="914400" rtl="0" eaLnBrk="1" latinLnBrk="0" hangingPunct="1">
              <a:spcBef>
                <a:spcPts val="0"/>
              </a:spcBef>
              <a:spcAft>
                <a:spcPts val="600"/>
              </a:spcAft>
              <a:buClr>
                <a:srgbClr val="F6871F"/>
              </a:buClr>
              <a:buFont typeface="Arial" pitchFamily="34" charset="0"/>
              <a:buChar char="•"/>
              <a:defRPr sz="2000" b="0" kern="1200" baseline="0">
                <a:solidFill>
                  <a:srgbClr val="00446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3600"/>
              </a:spcAft>
              <a:buNone/>
            </a:pPr>
            <a:r>
              <a:rPr lang="en-GB" sz="2800" b="1" dirty="0">
                <a:solidFill>
                  <a:schemeClr val="bg1"/>
                </a:solidFill>
              </a:rPr>
              <a:t>Helpful website, telephone interview with TPAS, face-to-face with Citizens Advice</a:t>
            </a:r>
          </a:p>
          <a:p>
            <a:pPr marL="0" indent="0" algn="ctr">
              <a:spcAft>
                <a:spcPts val="3600"/>
              </a:spcAft>
              <a:buNone/>
            </a:pPr>
            <a:r>
              <a:rPr lang="en-GB" sz="2800" b="1" dirty="0">
                <a:solidFill>
                  <a:schemeClr val="bg1"/>
                </a:solidFill>
              </a:rPr>
              <a:t>Booking Line 030 0330 1001</a:t>
            </a:r>
          </a:p>
        </p:txBody>
      </p:sp>
    </p:spTree>
    <p:extLst>
      <p:ext uri="{BB962C8B-B14F-4D97-AF65-F5344CB8AC3E}">
        <p14:creationId xmlns:p14="http://schemas.microsoft.com/office/powerpoint/2010/main" val="320254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04" y="4641853"/>
            <a:ext cx="8651336" cy="714380"/>
          </a:xfrm>
        </p:spPr>
        <p:txBody>
          <a:bodyPr>
            <a:noAutofit/>
          </a:bodyPr>
          <a:lstStyle/>
          <a:p>
            <a:pPr algn="ctr"/>
            <a:r>
              <a:rPr lang="en-GB" sz="4400" dirty="0" smtClean="0">
                <a:solidFill>
                  <a:srgbClr val="1192D1"/>
                </a:solidFill>
              </a:rPr>
              <a:t>Other big changes possible or in the pipeline</a:t>
            </a:r>
            <a:endParaRPr lang="en-GB" sz="4400" dirty="0">
              <a:solidFill>
                <a:srgbClr val="1192D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7244" t="16640" r="25120" b="20000"/>
          <a:stretch/>
        </p:blipFill>
        <p:spPr>
          <a:xfrm>
            <a:off x="0" y="402336"/>
            <a:ext cx="4828032" cy="3980636"/>
          </a:xfrm>
          <a:prstGeom prst="rect">
            <a:avLst/>
          </a:prstGeom>
        </p:spPr>
      </p:pic>
    </p:spTree>
    <p:extLst>
      <p:ext uri="{BB962C8B-B14F-4D97-AF65-F5344CB8AC3E}">
        <p14:creationId xmlns:p14="http://schemas.microsoft.com/office/powerpoint/2010/main" val="12556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04" y="4027377"/>
            <a:ext cx="8651336" cy="714380"/>
          </a:xfrm>
        </p:spPr>
        <p:txBody>
          <a:bodyPr>
            <a:noAutofit/>
          </a:bodyPr>
          <a:lstStyle/>
          <a:p>
            <a:pPr algn="ctr"/>
            <a:r>
              <a:rPr lang="en-GB" sz="3600" dirty="0" smtClean="0">
                <a:solidFill>
                  <a:srgbClr val="1192D1"/>
                </a:solidFill>
              </a:rPr>
              <a:t>Trading in your annuities for cash</a:t>
            </a:r>
            <a:endParaRPr lang="en-GB" sz="3600" dirty="0">
              <a:solidFill>
                <a:srgbClr val="1192D1"/>
              </a:solidFill>
            </a:endParaRPr>
          </a:p>
        </p:txBody>
      </p:sp>
      <p:sp>
        <p:nvSpPr>
          <p:cNvPr id="3" name="Subtitle 2"/>
          <p:cNvSpPr>
            <a:spLocks noGrp="1"/>
          </p:cNvSpPr>
          <p:nvPr>
            <p:ph idx="1"/>
          </p:nvPr>
        </p:nvSpPr>
        <p:spPr>
          <a:xfrm>
            <a:off x="258524" y="4948306"/>
            <a:ext cx="8646606" cy="859963"/>
          </a:xfrm>
        </p:spPr>
        <p:txBody>
          <a:bodyPr/>
          <a:lstStyle/>
          <a:p>
            <a:pPr marL="0" indent="0" algn="ctr">
              <a:buNone/>
            </a:pPr>
            <a:r>
              <a:rPr lang="en-GB" b="1" dirty="0" smtClean="0"/>
              <a:t>May be possible from 2016 but don’t hold your breath or expect a good deal</a:t>
            </a:r>
            <a:endParaRPr lang="en-GB"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244" t="16640" r="25120" b="20000"/>
          <a:stretch/>
        </p:blipFill>
        <p:spPr>
          <a:xfrm>
            <a:off x="0" y="402336"/>
            <a:ext cx="3781958" cy="3118165"/>
          </a:xfrm>
          <a:prstGeom prst="rect">
            <a:avLst/>
          </a:prstGeom>
        </p:spPr>
      </p:pic>
    </p:spTree>
    <p:extLst>
      <p:ext uri="{BB962C8B-B14F-4D97-AF65-F5344CB8AC3E}">
        <p14:creationId xmlns:p14="http://schemas.microsoft.com/office/powerpoint/2010/main" val="314594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dn-file-02\AMRUserdirs$\mmclean\Documents\My Pictures\construction660-x-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181" y="3678812"/>
            <a:ext cx="5966400" cy="2621464"/>
          </a:xfrm>
          <a:prstGeom prst="rect">
            <a:avLst/>
          </a:prstGeom>
          <a:noFill/>
          <a:ln w="19050">
            <a:solidFill>
              <a:srgbClr val="1192D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244" t="16640" r="25120" b="20000"/>
          <a:stretch/>
        </p:blipFill>
        <p:spPr>
          <a:xfrm>
            <a:off x="0" y="402336"/>
            <a:ext cx="3781958" cy="3118165"/>
          </a:xfrm>
          <a:prstGeom prst="rect">
            <a:avLst/>
          </a:prstGeom>
        </p:spPr>
      </p:pic>
    </p:spTree>
    <p:extLst>
      <p:ext uri="{BB962C8B-B14F-4D97-AF65-F5344CB8AC3E}">
        <p14:creationId xmlns:p14="http://schemas.microsoft.com/office/powerpoint/2010/main" val="333559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244" t="16640" r="25120" b="20000"/>
          <a:stretch/>
        </p:blipFill>
        <p:spPr>
          <a:xfrm>
            <a:off x="0" y="402336"/>
            <a:ext cx="3781958" cy="3118165"/>
          </a:xfrm>
          <a:prstGeom prst="rect">
            <a:avLst/>
          </a:prstGeom>
        </p:spPr>
      </p:pic>
      <p:sp>
        <p:nvSpPr>
          <p:cNvPr id="6" name="Title 1"/>
          <p:cNvSpPr txBox="1">
            <a:spLocks/>
          </p:cNvSpPr>
          <p:nvPr/>
        </p:nvSpPr>
        <p:spPr>
          <a:xfrm>
            <a:off x="251504" y="4027377"/>
            <a:ext cx="8651336" cy="71438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bg2"/>
                </a:solidFill>
                <a:latin typeface="+mj-lt"/>
                <a:ea typeface="+mj-ea"/>
                <a:cs typeface="+mj-cs"/>
              </a:defRPr>
            </a:lvl1pPr>
          </a:lstStyle>
          <a:p>
            <a:pPr algn="ctr"/>
            <a:r>
              <a:rPr lang="en-GB" sz="3600" dirty="0">
                <a:solidFill>
                  <a:srgbClr val="1192D1"/>
                </a:solidFill>
              </a:rPr>
              <a:t>The single-tier state pension</a:t>
            </a:r>
          </a:p>
        </p:txBody>
      </p:sp>
    </p:spTree>
    <p:extLst>
      <p:ext uri="{BB962C8B-B14F-4D97-AF65-F5344CB8AC3E}">
        <p14:creationId xmlns:p14="http://schemas.microsoft.com/office/powerpoint/2010/main" val="372573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244" t="16640" r="25120" b="20000"/>
          <a:stretch/>
        </p:blipFill>
        <p:spPr>
          <a:xfrm>
            <a:off x="0" y="402336"/>
            <a:ext cx="3781958" cy="3118165"/>
          </a:xfrm>
          <a:prstGeom prst="rect">
            <a:avLst/>
          </a:prstGeom>
        </p:spPr>
      </p:pic>
      <p:sp>
        <p:nvSpPr>
          <p:cNvPr id="6" name="Title 1"/>
          <p:cNvSpPr txBox="1">
            <a:spLocks/>
          </p:cNvSpPr>
          <p:nvPr/>
        </p:nvSpPr>
        <p:spPr>
          <a:xfrm>
            <a:off x="251504" y="4027377"/>
            <a:ext cx="8651336" cy="71438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bg2"/>
                </a:solidFill>
                <a:latin typeface="+mj-lt"/>
                <a:ea typeface="+mj-ea"/>
                <a:cs typeface="+mj-cs"/>
              </a:defRPr>
            </a:lvl1pPr>
          </a:lstStyle>
          <a:p>
            <a:pPr algn="ctr"/>
            <a:r>
              <a:rPr lang="en-GB" sz="3600" dirty="0" smtClean="0">
                <a:solidFill>
                  <a:srgbClr val="1192D1"/>
                </a:solidFill>
              </a:rPr>
              <a:t>More changes to pension tax relief?</a:t>
            </a:r>
            <a:endParaRPr lang="en-GB" sz="3600" dirty="0">
              <a:solidFill>
                <a:srgbClr val="1192D1"/>
              </a:solidFill>
            </a:endParaRPr>
          </a:p>
        </p:txBody>
      </p:sp>
    </p:spTree>
    <p:extLst>
      <p:ext uri="{BB962C8B-B14F-4D97-AF65-F5344CB8AC3E}">
        <p14:creationId xmlns:p14="http://schemas.microsoft.com/office/powerpoint/2010/main" val="29367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 new freedoms </a:t>
            </a: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1440" t="-1" r="20880" b="26496"/>
          <a:stretch/>
        </p:blipFill>
        <p:spPr>
          <a:xfrm>
            <a:off x="4025568" y="475488"/>
            <a:ext cx="5118432" cy="5917997"/>
          </a:xfrm>
          <a:prstGeom prst="rect">
            <a:avLst/>
          </a:prstGeom>
        </p:spPr>
      </p:pic>
      <p:sp>
        <p:nvSpPr>
          <p:cNvPr id="4" name="Rectangle 3"/>
          <p:cNvSpPr/>
          <p:nvPr/>
        </p:nvSpPr>
        <p:spPr>
          <a:xfrm>
            <a:off x="245059" y="1264362"/>
            <a:ext cx="4572000" cy="3847207"/>
          </a:xfrm>
          <a:prstGeom prst="rect">
            <a:avLst/>
          </a:prstGeom>
        </p:spPr>
        <p:txBody>
          <a:bodyPr>
            <a:spAutoFit/>
          </a:bodyPr>
          <a:lstStyle/>
          <a:p>
            <a:pPr marL="342900" indent="-342900">
              <a:spcAft>
                <a:spcPts val="3000"/>
              </a:spcAft>
              <a:buClr>
                <a:srgbClr val="F6871F"/>
              </a:buClr>
              <a:buFont typeface="Arial" panose="020B0604020202020204" pitchFamily="34" charset="0"/>
              <a:buChar char="•"/>
            </a:pPr>
            <a:r>
              <a:rPr lang="en-GB" sz="2400" dirty="0">
                <a:solidFill>
                  <a:srgbClr val="00446A"/>
                </a:solidFill>
              </a:rPr>
              <a:t>What are they </a:t>
            </a:r>
            <a:r>
              <a:rPr lang="en-GB" sz="2400" dirty="0" smtClean="0">
                <a:solidFill>
                  <a:srgbClr val="00446A"/>
                </a:solidFill>
              </a:rPr>
              <a:t>?</a:t>
            </a:r>
          </a:p>
          <a:p>
            <a:pPr marL="342900" indent="-342900">
              <a:spcAft>
                <a:spcPts val="3000"/>
              </a:spcAft>
              <a:buClr>
                <a:srgbClr val="F6871F"/>
              </a:buClr>
              <a:buFont typeface="Arial" panose="020B0604020202020204" pitchFamily="34" charset="0"/>
              <a:buChar char="•"/>
            </a:pPr>
            <a:r>
              <a:rPr lang="en-GB" sz="2400" dirty="0" smtClean="0">
                <a:solidFill>
                  <a:srgbClr val="00446A"/>
                </a:solidFill>
              </a:rPr>
              <a:t>Who </a:t>
            </a:r>
            <a:r>
              <a:rPr lang="en-GB" sz="2400" dirty="0">
                <a:solidFill>
                  <a:srgbClr val="00446A"/>
                </a:solidFill>
              </a:rPr>
              <a:t>do they apply </a:t>
            </a:r>
            <a:r>
              <a:rPr lang="en-GB" sz="2400" dirty="0" smtClean="0">
                <a:solidFill>
                  <a:srgbClr val="00446A"/>
                </a:solidFill>
              </a:rPr>
              <a:t>to?</a:t>
            </a:r>
          </a:p>
          <a:p>
            <a:pPr marL="342900" indent="-342900">
              <a:spcAft>
                <a:spcPts val="3000"/>
              </a:spcAft>
              <a:buClr>
                <a:srgbClr val="F6871F"/>
              </a:buClr>
              <a:buFont typeface="Arial" panose="020B0604020202020204" pitchFamily="34" charset="0"/>
              <a:buChar char="•"/>
            </a:pPr>
            <a:r>
              <a:rPr lang="en-GB" sz="2400" dirty="0" smtClean="0">
                <a:solidFill>
                  <a:srgbClr val="00446A"/>
                </a:solidFill>
              </a:rPr>
              <a:t>Are </a:t>
            </a:r>
            <a:r>
              <a:rPr lang="en-GB" sz="2400" dirty="0">
                <a:solidFill>
                  <a:srgbClr val="00446A"/>
                </a:solidFill>
              </a:rPr>
              <a:t>they </a:t>
            </a:r>
            <a:r>
              <a:rPr lang="en-GB" sz="2400" dirty="0" smtClean="0">
                <a:solidFill>
                  <a:srgbClr val="00446A"/>
                </a:solidFill>
              </a:rPr>
              <a:t>understood?</a:t>
            </a:r>
          </a:p>
          <a:p>
            <a:pPr marL="342900" indent="-342900">
              <a:spcAft>
                <a:spcPts val="3000"/>
              </a:spcAft>
              <a:buClr>
                <a:srgbClr val="F6871F"/>
              </a:buClr>
              <a:buFont typeface="Arial" panose="020B0604020202020204" pitchFamily="34" charset="0"/>
              <a:buChar char="•"/>
            </a:pPr>
            <a:r>
              <a:rPr lang="en-GB" sz="2400" dirty="0" smtClean="0">
                <a:solidFill>
                  <a:srgbClr val="00446A"/>
                </a:solidFill>
              </a:rPr>
              <a:t>Risks/scams?</a:t>
            </a:r>
          </a:p>
          <a:p>
            <a:pPr marL="342900" indent="-342900">
              <a:spcAft>
                <a:spcPts val="3000"/>
              </a:spcAft>
              <a:buClr>
                <a:srgbClr val="F6871F"/>
              </a:buClr>
              <a:buFont typeface="Arial" panose="020B0604020202020204" pitchFamily="34" charset="0"/>
              <a:buChar char="•"/>
            </a:pPr>
            <a:r>
              <a:rPr lang="en-GB" sz="2400" dirty="0" smtClean="0">
                <a:solidFill>
                  <a:srgbClr val="00446A"/>
                </a:solidFill>
              </a:rPr>
              <a:t>What </a:t>
            </a:r>
            <a:r>
              <a:rPr lang="en-GB" sz="2400" dirty="0">
                <a:solidFill>
                  <a:srgbClr val="00446A"/>
                </a:solidFill>
              </a:rPr>
              <a:t>help and advice is available</a:t>
            </a:r>
            <a:r>
              <a:rPr lang="en-GB" sz="2400" dirty="0" smtClean="0">
                <a:solidFill>
                  <a:srgbClr val="00446A"/>
                </a:solidFill>
              </a:rPr>
              <a:t>?</a:t>
            </a:r>
            <a:endParaRPr lang="en-GB" sz="2400" dirty="0">
              <a:solidFill>
                <a:srgbClr val="00446A"/>
              </a:solidFill>
            </a:endParaRPr>
          </a:p>
        </p:txBody>
      </p:sp>
    </p:spTree>
    <p:extLst>
      <p:ext uri="{BB962C8B-B14F-4D97-AF65-F5344CB8AC3E}">
        <p14:creationId xmlns:p14="http://schemas.microsoft.com/office/powerpoint/2010/main" val="83125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5258" y="89612"/>
            <a:ext cx="5800954" cy="4350715"/>
          </a:xfrm>
          <a:prstGeom prst="rect">
            <a:avLst/>
          </a:prstGeom>
        </p:spPr>
      </p:pic>
      <p:sp>
        <p:nvSpPr>
          <p:cNvPr id="5" name="Title 1"/>
          <p:cNvSpPr txBox="1">
            <a:spLocks/>
          </p:cNvSpPr>
          <p:nvPr/>
        </p:nvSpPr>
        <p:spPr>
          <a:xfrm>
            <a:off x="251504" y="4159063"/>
            <a:ext cx="8651336" cy="71438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bg2"/>
                </a:solidFill>
                <a:latin typeface="+mj-lt"/>
                <a:ea typeface="+mj-ea"/>
                <a:cs typeface="+mj-cs"/>
              </a:defRPr>
            </a:lvl1pPr>
          </a:lstStyle>
          <a:p>
            <a:pPr algn="ctr"/>
            <a:r>
              <a:rPr lang="en-GB" sz="4400" dirty="0">
                <a:solidFill>
                  <a:srgbClr val="1192D1"/>
                </a:solidFill>
              </a:rPr>
              <a:t>The importance of good communication in this period of great change</a:t>
            </a:r>
          </a:p>
        </p:txBody>
      </p:sp>
    </p:spTree>
    <p:extLst>
      <p:ext uri="{BB962C8B-B14F-4D97-AF65-F5344CB8AC3E}">
        <p14:creationId xmlns:p14="http://schemas.microsoft.com/office/powerpoint/2010/main" val="239640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Any questions?</a:t>
            </a:r>
            <a:endParaRPr lang="en-GB" dirty="0"/>
          </a:p>
        </p:txBody>
      </p:sp>
      <p:sp>
        <p:nvSpPr>
          <p:cNvPr id="4" name="Slide Number Placeholder 3"/>
          <p:cNvSpPr>
            <a:spLocks noGrp="1"/>
          </p:cNvSpPr>
          <p:nvPr>
            <p:ph type="sldNum" sz="quarter" idx="12"/>
          </p:nvPr>
        </p:nvSpPr>
        <p:spPr/>
        <p:txBody>
          <a:bodyPr/>
          <a:lstStyle/>
          <a:p>
            <a:fld id="{AF51416A-1136-4BEF-891D-29CF580A0AA1}" type="slidenum">
              <a:rPr lang="en-GB" smtClean="0"/>
              <a:pPr/>
              <a:t>21</a:t>
            </a:fld>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532" t="11477" r="5127" b="11477"/>
          <a:stretch/>
        </p:blipFill>
        <p:spPr>
          <a:xfrm>
            <a:off x="1070657" y="1413956"/>
            <a:ext cx="6829063" cy="4518070"/>
          </a:xfrm>
          <a:prstGeom prst="rect">
            <a:avLst/>
          </a:prstGeom>
        </p:spPr>
      </p:pic>
    </p:spTree>
    <p:extLst>
      <p:ext uri="{BB962C8B-B14F-4D97-AF65-F5344CB8AC3E}">
        <p14:creationId xmlns:p14="http://schemas.microsoft.com/office/powerpoint/2010/main" val="341104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Information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information in this presentation is based on our understanding of current taxation law, proposed legislation and HM Revenue &amp; Customs practice, which may be subject to future variation.</a:t>
            </a:r>
          </a:p>
          <a:p>
            <a:endParaRPr lang="en-GB" dirty="0" smtClean="0"/>
          </a:p>
          <a:p>
            <a:r>
              <a:rPr lang="en-GB" dirty="0" smtClean="0"/>
              <a:t>This presentation is not intended to provide and must not be construed as regulated investment advice.  Returns are not guaranteed and the value of investments may go down as well as up.</a:t>
            </a:r>
          </a:p>
          <a:p>
            <a:endParaRPr lang="en-GB" dirty="0" smtClean="0"/>
          </a:p>
          <a:p>
            <a:r>
              <a:rPr lang="en-GB" dirty="0" smtClean="0"/>
              <a:t>Barnett Waddingham LLP is a limited liability partnership registered in England and Wales.</a:t>
            </a:r>
          </a:p>
          <a:p>
            <a:r>
              <a:rPr lang="en-GB" dirty="0" smtClean="0"/>
              <a:t>Registered Number OC307678. </a:t>
            </a:r>
          </a:p>
          <a:p>
            <a:r>
              <a:rPr lang="en-GB" dirty="0" smtClean="0"/>
              <a:t>Registered Office: Cheapside House, 138 Cheapside, London, EC2V 6BW</a:t>
            </a:r>
          </a:p>
          <a:p>
            <a:endParaRPr lang="en-GB" dirty="0" smtClean="0"/>
          </a:p>
          <a:p>
            <a:r>
              <a:rPr lang="en-GB" dirty="0" smtClean="0"/>
              <a:t>Barnett Waddingham LLP is authorised and regulated by the Financial Conduct Authority and is licensed by the Institute and Faculty of Actuaries for a range of investment business activities.</a:t>
            </a:r>
          </a:p>
          <a:p>
            <a:endParaRPr lang="en-GB" dirty="0"/>
          </a:p>
        </p:txBody>
      </p:sp>
      <p:sp>
        <p:nvSpPr>
          <p:cNvPr id="4" name="Slide Number Placeholder 3"/>
          <p:cNvSpPr>
            <a:spLocks noGrp="1"/>
          </p:cNvSpPr>
          <p:nvPr>
            <p:ph type="sldNum" sz="quarter" idx="12"/>
          </p:nvPr>
        </p:nvSpPr>
        <p:spPr/>
        <p:txBody>
          <a:bodyPr/>
          <a:lstStyle/>
          <a:p>
            <a:fld id="{AF51416A-1136-4BEF-891D-29CF580A0AA1}" type="slidenum">
              <a:rPr lang="en-GB" smtClean="0"/>
              <a:pPr/>
              <a:t>22</a:t>
            </a:fld>
            <a:endParaRPr lang="en-GB" dirty="0"/>
          </a:p>
        </p:txBody>
      </p:sp>
    </p:spTree>
    <p:extLst>
      <p:ext uri="{BB962C8B-B14F-4D97-AF65-F5344CB8AC3E}">
        <p14:creationId xmlns:p14="http://schemas.microsoft.com/office/powerpoint/2010/main" val="409233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1440" t="-1" r="20880" b="26496"/>
          <a:stretch/>
        </p:blipFill>
        <p:spPr>
          <a:xfrm>
            <a:off x="4025568" y="475488"/>
            <a:ext cx="5118432" cy="5917997"/>
          </a:xfrm>
          <a:prstGeom prst="rect">
            <a:avLst/>
          </a:prstGeom>
        </p:spPr>
      </p:pic>
      <p:sp>
        <p:nvSpPr>
          <p:cNvPr id="2" name="Title 1"/>
          <p:cNvSpPr>
            <a:spLocks noGrp="1"/>
          </p:cNvSpPr>
          <p:nvPr>
            <p:ph type="title"/>
          </p:nvPr>
        </p:nvSpPr>
        <p:spPr/>
        <p:txBody>
          <a:bodyPr/>
          <a:lstStyle/>
          <a:p>
            <a:r>
              <a:rPr lang="en-GB" dirty="0" smtClean="0"/>
              <a:t>What are they?</a:t>
            </a:r>
            <a:endParaRPr lang="en-GB" dirty="0"/>
          </a:p>
        </p:txBody>
      </p:sp>
      <p:sp>
        <p:nvSpPr>
          <p:cNvPr id="3" name="Content Placeholder 2"/>
          <p:cNvSpPr>
            <a:spLocks noGrp="1"/>
          </p:cNvSpPr>
          <p:nvPr>
            <p:ph idx="1"/>
          </p:nvPr>
        </p:nvSpPr>
        <p:spPr>
          <a:xfrm>
            <a:off x="251209" y="1268760"/>
            <a:ext cx="4284215" cy="4968552"/>
          </a:xfrm>
        </p:spPr>
        <p:txBody>
          <a:bodyPr/>
          <a:lstStyle/>
          <a:p>
            <a:pPr>
              <a:spcAft>
                <a:spcPts val="2400"/>
              </a:spcAft>
            </a:pPr>
            <a:r>
              <a:rPr lang="en-GB" dirty="0" smtClean="0"/>
              <a:t>Ability to take your pension monies more flexibly</a:t>
            </a:r>
          </a:p>
          <a:p>
            <a:pPr>
              <a:spcAft>
                <a:spcPts val="2400"/>
              </a:spcAft>
            </a:pPr>
            <a:r>
              <a:rPr lang="en-GB" dirty="0" smtClean="0"/>
              <a:t>Effective requirement to take an annuity scrapped</a:t>
            </a:r>
          </a:p>
          <a:p>
            <a:pPr>
              <a:spcAft>
                <a:spcPts val="2400"/>
              </a:spcAft>
            </a:pPr>
            <a:r>
              <a:rPr lang="en-GB" dirty="0" smtClean="0"/>
              <a:t>Cash </a:t>
            </a:r>
            <a:r>
              <a:rPr lang="en-GB" dirty="0" smtClean="0"/>
              <a:t>options (UFPLS) </a:t>
            </a:r>
            <a:endParaRPr lang="en-GB" dirty="0" smtClean="0"/>
          </a:p>
          <a:p>
            <a:pPr>
              <a:spcAft>
                <a:spcPts val="2400"/>
              </a:spcAft>
            </a:pPr>
            <a:r>
              <a:rPr lang="en-GB" dirty="0" smtClean="0"/>
              <a:t>“Flexi- access” drawdown </a:t>
            </a:r>
          </a:p>
          <a:p>
            <a:pPr>
              <a:spcAft>
                <a:spcPts val="2400"/>
              </a:spcAft>
            </a:pPr>
            <a:r>
              <a:rPr lang="en-GB" dirty="0" smtClean="0"/>
              <a:t>Ability to pass on unused pension pot to dependants tax-free</a:t>
            </a:r>
            <a:endParaRPr lang="en-GB" dirty="0"/>
          </a:p>
        </p:txBody>
      </p:sp>
    </p:spTree>
    <p:extLst>
      <p:ext uri="{BB962C8B-B14F-4D97-AF65-F5344CB8AC3E}">
        <p14:creationId xmlns:p14="http://schemas.microsoft.com/office/powerpoint/2010/main" val="27301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1440" t="-1" r="20880" b="26496"/>
          <a:stretch/>
        </p:blipFill>
        <p:spPr>
          <a:xfrm>
            <a:off x="4025568" y="475488"/>
            <a:ext cx="5118432" cy="5917997"/>
          </a:xfrm>
          <a:prstGeom prst="rect">
            <a:avLst/>
          </a:prstGeom>
        </p:spPr>
      </p:pic>
      <p:sp>
        <p:nvSpPr>
          <p:cNvPr id="2" name="Title 1"/>
          <p:cNvSpPr>
            <a:spLocks noGrp="1"/>
          </p:cNvSpPr>
          <p:nvPr>
            <p:ph type="title"/>
          </p:nvPr>
        </p:nvSpPr>
        <p:spPr/>
        <p:txBody>
          <a:bodyPr/>
          <a:lstStyle/>
          <a:p>
            <a:r>
              <a:rPr lang="en-GB" dirty="0" smtClean="0"/>
              <a:t>Who do they apply to?</a:t>
            </a:r>
            <a:endParaRPr lang="en-GB" dirty="0"/>
          </a:p>
        </p:txBody>
      </p:sp>
      <p:sp>
        <p:nvSpPr>
          <p:cNvPr id="3" name="Content Placeholder 2"/>
          <p:cNvSpPr>
            <a:spLocks noGrp="1"/>
          </p:cNvSpPr>
          <p:nvPr>
            <p:ph idx="1"/>
          </p:nvPr>
        </p:nvSpPr>
        <p:spPr>
          <a:xfrm>
            <a:off x="251209" y="1268760"/>
            <a:ext cx="4437834" cy="4968552"/>
          </a:xfrm>
        </p:spPr>
        <p:txBody>
          <a:bodyPr>
            <a:normAutofit/>
          </a:bodyPr>
          <a:lstStyle/>
          <a:p>
            <a:pPr>
              <a:spcAft>
                <a:spcPts val="3600"/>
              </a:spcAft>
            </a:pPr>
            <a:r>
              <a:rPr lang="en-GB" dirty="0" smtClean="0"/>
              <a:t>4.5 million people with DC pension schemes</a:t>
            </a:r>
          </a:p>
          <a:p>
            <a:pPr>
              <a:spcAft>
                <a:spcPts val="3600"/>
              </a:spcAft>
            </a:pPr>
            <a:r>
              <a:rPr lang="en-GB" dirty="0" smtClean="0"/>
              <a:t>Normally only from age 55</a:t>
            </a:r>
          </a:p>
          <a:p>
            <a:pPr>
              <a:spcAft>
                <a:spcPts val="3600"/>
              </a:spcAft>
            </a:pPr>
            <a:r>
              <a:rPr lang="en-GB" dirty="0" smtClean="0"/>
              <a:t>Some people with DB pensions will be able to swap them for DC schemes </a:t>
            </a:r>
          </a:p>
        </p:txBody>
      </p:sp>
    </p:spTree>
    <p:extLst>
      <p:ext uri="{BB962C8B-B14F-4D97-AF65-F5344CB8AC3E}">
        <p14:creationId xmlns:p14="http://schemas.microsoft.com/office/powerpoint/2010/main" val="34847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1440" t="-1" r="20880" b="26496"/>
          <a:stretch/>
        </p:blipFill>
        <p:spPr>
          <a:xfrm>
            <a:off x="4025568" y="475488"/>
            <a:ext cx="5118432" cy="5917997"/>
          </a:xfrm>
          <a:prstGeom prst="rect">
            <a:avLst/>
          </a:prstGeom>
        </p:spPr>
      </p:pic>
      <p:sp>
        <p:nvSpPr>
          <p:cNvPr id="2" name="Title 1"/>
          <p:cNvSpPr>
            <a:spLocks noGrp="1"/>
          </p:cNvSpPr>
          <p:nvPr>
            <p:ph type="title"/>
          </p:nvPr>
        </p:nvSpPr>
        <p:spPr/>
        <p:txBody>
          <a:bodyPr>
            <a:normAutofit/>
          </a:bodyPr>
          <a:lstStyle/>
          <a:p>
            <a:r>
              <a:rPr lang="en-GB" dirty="0" smtClean="0"/>
              <a:t>Are they understood?</a:t>
            </a:r>
            <a:endParaRPr lang="en-GB" dirty="0"/>
          </a:p>
        </p:txBody>
      </p:sp>
      <p:sp>
        <p:nvSpPr>
          <p:cNvPr id="3" name="Content Placeholder 2"/>
          <p:cNvSpPr>
            <a:spLocks noGrp="1"/>
          </p:cNvSpPr>
          <p:nvPr>
            <p:ph idx="1"/>
          </p:nvPr>
        </p:nvSpPr>
        <p:spPr>
          <a:xfrm>
            <a:off x="251209" y="1268760"/>
            <a:ext cx="4328106" cy="4968552"/>
          </a:xfrm>
        </p:spPr>
        <p:txBody>
          <a:bodyPr>
            <a:noAutofit/>
          </a:bodyPr>
          <a:lstStyle/>
          <a:p>
            <a:pPr>
              <a:spcAft>
                <a:spcPts val="1200"/>
              </a:spcAft>
            </a:pPr>
            <a:r>
              <a:rPr lang="en-GB" dirty="0" smtClean="0"/>
              <a:t>Not fully by everybody</a:t>
            </a:r>
          </a:p>
          <a:p>
            <a:pPr>
              <a:spcAft>
                <a:spcPts val="1200"/>
              </a:spcAft>
            </a:pPr>
            <a:r>
              <a:rPr lang="en-GB" dirty="0" smtClean="0"/>
              <a:t>Many myths and misconceptions</a:t>
            </a:r>
          </a:p>
          <a:p>
            <a:pPr>
              <a:spcAft>
                <a:spcPts val="1200"/>
              </a:spcAft>
            </a:pPr>
            <a:r>
              <a:rPr lang="en-GB" dirty="0" smtClean="0"/>
              <a:t>A pension pot is not the same as a bank account </a:t>
            </a:r>
          </a:p>
          <a:p>
            <a:pPr>
              <a:spcAft>
                <a:spcPts val="1200"/>
              </a:spcAft>
            </a:pPr>
            <a:r>
              <a:rPr lang="en-GB" dirty="0" smtClean="0"/>
              <a:t>There are often tax implications</a:t>
            </a:r>
          </a:p>
          <a:p>
            <a:pPr>
              <a:spcAft>
                <a:spcPts val="1200"/>
              </a:spcAft>
            </a:pPr>
            <a:r>
              <a:rPr lang="en-GB" dirty="0" smtClean="0"/>
              <a:t>Using your pot to buy a posh car or invest in a buy- to- let property is not usually a good idea </a:t>
            </a:r>
          </a:p>
        </p:txBody>
      </p:sp>
    </p:spTree>
    <p:extLst>
      <p:ext uri="{BB962C8B-B14F-4D97-AF65-F5344CB8AC3E}">
        <p14:creationId xmlns:p14="http://schemas.microsoft.com/office/powerpoint/2010/main" val="315777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27088" y="2349500"/>
            <a:ext cx="7488237" cy="457200"/>
          </a:xfrm>
          <a:prstGeom prst="rect">
            <a:avLst/>
          </a:prstGeom>
          <a:noFill/>
          <a:ln w="9525">
            <a:noFill/>
            <a:miter lim="800000"/>
            <a:headEnd/>
            <a:tailEnd/>
          </a:ln>
        </p:spPr>
        <p:txBody>
          <a:bodyPr>
            <a:spAutoFit/>
          </a:bodyPr>
          <a:lstStyle/>
          <a:p>
            <a:pPr>
              <a:spcBef>
                <a:spcPct val="50000"/>
              </a:spcBef>
            </a:pPr>
            <a:endParaRPr lang="en-GB" sz="2400" dirty="0">
              <a:solidFill>
                <a:schemeClr val="bg2"/>
              </a:solidFill>
            </a:endParaRPr>
          </a:p>
        </p:txBody>
      </p:sp>
      <p:sp>
        <p:nvSpPr>
          <p:cNvPr id="3" name="TextBox 2"/>
          <p:cNvSpPr txBox="1"/>
          <p:nvPr/>
        </p:nvSpPr>
        <p:spPr>
          <a:xfrm>
            <a:off x="251278" y="549824"/>
            <a:ext cx="8636690" cy="954107"/>
          </a:xfrm>
          <a:prstGeom prst="rect">
            <a:avLst/>
          </a:prstGeom>
          <a:noFill/>
        </p:spPr>
        <p:txBody>
          <a:bodyPr wrap="square" rtlCol="0">
            <a:spAutoFit/>
          </a:bodyPr>
          <a:lstStyle/>
          <a:p>
            <a:pPr algn="ctr"/>
            <a:r>
              <a:rPr lang="en-GB" sz="2800" b="1" dirty="0" smtClean="0">
                <a:solidFill>
                  <a:srgbClr val="00446A"/>
                </a:solidFill>
              </a:rPr>
              <a:t>And putting your money under the mattress is even dafter! </a:t>
            </a:r>
            <a:endParaRPr lang="en-GB" sz="2800" b="1" dirty="0">
              <a:solidFill>
                <a:srgbClr val="00446A"/>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870" b="5521"/>
          <a:stretch/>
        </p:blipFill>
        <p:spPr>
          <a:xfrm>
            <a:off x="1187623" y="1660550"/>
            <a:ext cx="6978701" cy="4637837"/>
          </a:xfrm>
          <a:prstGeom prst="rect">
            <a:avLst/>
          </a:prstGeom>
        </p:spPr>
      </p:pic>
    </p:spTree>
    <p:extLst>
      <p:ext uri="{BB962C8B-B14F-4D97-AF65-F5344CB8AC3E}">
        <p14:creationId xmlns:p14="http://schemas.microsoft.com/office/powerpoint/2010/main" val="236413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42" y="0"/>
            <a:ext cx="8478317" cy="6358738"/>
          </a:xfrm>
          <a:prstGeom prst="rect">
            <a:avLst/>
          </a:prstGeom>
        </p:spPr>
      </p:pic>
      <p:sp>
        <p:nvSpPr>
          <p:cNvPr id="2" name="Title 1"/>
          <p:cNvSpPr>
            <a:spLocks noGrp="1"/>
          </p:cNvSpPr>
          <p:nvPr>
            <p:ph type="title"/>
          </p:nvPr>
        </p:nvSpPr>
        <p:spPr/>
        <p:txBody>
          <a:bodyPr>
            <a:normAutofit/>
          </a:bodyPr>
          <a:lstStyle/>
          <a:p>
            <a:r>
              <a:rPr lang="en-GB" dirty="0" smtClean="0"/>
              <a:t>Risks?</a:t>
            </a:r>
            <a:endParaRPr lang="en-GB" dirty="0"/>
          </a:p>
        </p:txBody>
      </p:sp>
      <p:sp>
        <p:nvSpPr>
          <p:cNvPr id="5" name="Rectangle 4"/>
          <p:cNvSpPr/>
          <p:nvPr/>
        </p:nvSpPr>
        <p:spPr>
          <a:xfrm>
            <a:off x="2440282" y="2514382"/>
            <a:ext cx="4267756" cy="954107"/>
          </a:xfrm>
          <a:prstGeom prst="rect">
            <a:avLst/>
          </a:prstGeom>
        </p:spPr>
        <p:txBody>
          <a:bodyPr wrap="square">
            <a:noAutofit/>
          </a:bodyPr>
          <a:lstStyle/>
          <a:p>
            <a:pPr algn="ctr"/>
            <a:r>
              <a:rPr lang="en-GB" sz="4000" b="1" dirty="0" smtClean="0"/>
              <a:t>Giving up a valuable DB pension?</a:t>
            </a:r>
            <a:endParaRPr lang="en-GB" sz="4000" b="1" dirty="0"/>
          </a:p>
        </p:txBody>
      </p:sp>
    </p:spTree>
    <p:extLst>
      <p:ext uri="{BB962C8B-B14F-4D97-AF65-F5344CB8AC3E}">
        <p14:creationId xmlns:p14="http://schemas.microsoft.com/office/powerpoint/2010/main" val="57907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42" y="0"/>
            <a:ext cx="8478317" cy="6358738"/>
          </a:xfrm>
          <a:prstGeom prst="rect">
            <a:avLst/>
          </a:prstGeom>
        </p:spPr>
      </p:pic>
      <p:sp>
        <p:nvSpPr>
          <p:cNvPr id="2" name="Title 1"/>
          <p:cNvSpPr>
            <a:spLocks noGrp="1"/>
          </p:cNvSpPr>
          <p:nvPr>
            <p:ph type="title"/>
          </p:nvPr>
        </p:nvSpPr>
        <p:spPr/>
        <p:txBody>
          <a:bodyPr>
            <a:normAutofit/>
          </a:bodyPr>
          <a:lstStyle/>
          <a:p>
            <a:r>
              <a:rPr lang="en-GB" dirty="0" smtClean="0"/>
              <a:t>Risks?</a:t>
            </a:r>
            <a:endParaRPr lang="en-GB" dirty="0"/>
          </a:p>
        </p:txBody>
      </p:sp>
      <p:sp>
        <p:nvSpPr>
          <p:cNvPr id="5" name="Rectangle 4"/>
          <p:cNvSpPr/>
          <p:nvPr/>
        </p:nvSpPr>
        <p:spPr>
          <a:xfrm>
            <a:off x="2440282" y="2514382"/>
            <a:ext cx="4267756" cy="954107"/>
          </a:xfrm>
          <a:prstGeom prst="rect">
            <a:avLst/>
          </a:prstGeom>
        </p:spPr>
        <p:txBody>
          <a:bodyPr wrap="square">
            <a:noAutofit/>
          </a:bodyPr>
          <a:lstStyle/>
          <a:p>
            <a:pPr algn="ctr"/>
            <a:r>
              <a:rPr lang="en-GB" sz="3600" b="1" dirty="0" smtClean="0"/>
              <a:t>But DB </a:t>
            </a:r>
            <a:r>
              <a:rPr lang="en-GB" sz="3600" b="1" dirty="0" smtClean="0"/>
              <a:t>transfers </a:t>
            </a:r>
            <a:r>
              <a:rPr lang="en-GB" sz="3600" b="1" dirty="0" smtClean="0"/>
              <a:t>could be good  for </a:t>
            </a:r>
            <a:r>
              <a:rPr lang="en-GB" sz="3600" b="1" dirty="0" smtClean="0"/>
              <a:t>some </a:t>
            </a:r>
            <a:r>
              <a:rPr lang="en-GB" sz="3600" b="1" dirty="0" err="1" smtClean="0"/>
              <a:t>individs</a:t>
            </a:r>
            <a:r>
              <a:rPr lang="en-GB" sz="3600" b="1" dirty="0" smtClean="0"/>
              <a:t> </a:t>
            </a:r>
            <a:r>
              <a:rPr lang="en-GB" sz="3600" b="1" dirty="0" smtClean="0"/>
              <a:t>and schemes</a:t>
            </a:r>
            <a:endParaRPr lang="en-GB" sz="3600" b="1" dirty="0"/>
          </a:p>
        </p:txBody>
      </p:sp>
    </p:spTree>
    <p:extLst>
      <p:ext uri="{BB962C8B-B14F-4D97-AF65-F5344CB8AC3E}">
        <p14:creationId xmlns:p14="http://schemas.microsoft.com/office/powerpoint/2010/main" val="7076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42" y="0"/>
            <a:ext cx="8478317" cy="6358738"/>
          </a:xfrm>
          <a:prstGeom prst="rect">
            <a:avLst/>
          </a:prstGeom>
        </p:spPr>
      </p:pic>
      <p:sp>
        <p:nvSpPr>
          <p:cNvPr id="2" name="Title 1"/>
          <p:cNvSpPr>
            <a:spLocks noGrp="1"/>
          </p:cNvSpPr>
          <p:nvPr>
            <p:ph type="title"/>
          </p:nvPr>
        </p:nvSpPr>
        <p:spPr/>
        <p:txBody>
          <a:bodyPr>
            <a:normAutofit/>
          </a:bodyPr>
          <a:lstStyle/>
          <a:p>
            <a:r>
              <a:rPr lang="en-GB" dirty="0" smtClean="0"/>
              <a:t>Risks?</a:t>
            </a:r>
            <a:endParaRPr lang="en-GB" dirty="0"/>
          </a:p>
        </p:txBody>
      </p:sp>
      <p:sp>
        <p:nvSpPr>
          <p:cNvPr id="5" name="Rectangle 4"/>
          <p:cNvSpPr/>
          <p:nvPr/>
        </p:nvSpPr>
        <p:spPr>
          <a:xfrm>
            <a:off x="2440282" y="2514382"/>
            <a:ext cx="4267756" cy="954107"/>
          </a:xfrm>
          <a:prstGeom prst="rect">
            <a:avLst/>
          </a:prstGeom>
        </p:spPr>
        <p:txBody>
          <a:bodyPr wrap="square">
            <a:noAutofit/>
          </a:bodyPr>
          <a:lstStyle/>
          <a:p>
            <a:pPr algn="ctr"/>
            <a:r>
              <a:rPr lang="en-GB" sz="4000" b="1" dirty="0"/>
              <a:t>Paying more tax than you need to</a:t>
            </a:r>
          </a:p>
        </p:txBody>
      </p:sp>
    </p:spTree>
    <p:extLst>
      <p:ext uri="{BB962C8B-B14F-4D97-AF65-F5344CB8AC3E}">
        <p14:creationId xmlns:p14="http://schemas.microsoft.com/office/powerpoint/2010/main" val="215918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rnett Waddingham">
  <a:themeElements>
    <a:clrScheme name="Barnett Waddingham">
      <a:dk1>
        <a:sysClr val="windowText" lastClr="000000"/>
      </a:dk1>
      <a:lt1>
        <a:sysClr val="window" lastClr="FFFFFF"/>
      </a:lt1>
      <a:dk2>
        <a:srgbClr val="00446A"/>
      </a:dk2>
      <a:lt2>
        <a:srgbClr val="00446A"/>
      </a:lt2>
      <a:accent1>
        <a:srgbClr val="0093D1"/>
      </a:accent1>
      <a:accent2>
        <a:srgbClr val="EF4135"/>
      </a:accent2>
      <a:accent3>
        <a:srgbClr val="00A890"/>
      </a:accent3>
      <a:accent4>
        <a:srgbClr val="A54499"/>
      </a:accent4>
      <a:accent5>
        <a:srgbClr val="E20177"/>
      </a:accent5>
      <a:accent6>
        <a:srgbClr val="F78F1E"/>
      </a:accent6>
      <a:hlink>
        <a:srgbClr val="0000FF"/>
      </a:hlink>
      <a:folHlink>
        <a:srgbClr val="800080"/>
      </a:folHlink>
    </a:clrScheme>
    <a:fontScheme name="Barnett Waddingh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Barnett Waddingham Cycling</Template>
  <TotalTime>4392</TotalTime>
  <Words>553</Words>
  <Application>Microsoft Office PowerPoint</Application>
  <PresentationFormat>On-screen Show (4:3)</PresentationFormat>
  <Paragraphs>75</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Barnett Waddingham</vt:lpstr>
      <vt:lpstr>PowerPoint Presentation</vt:lpstr>
      <vt:lpstr>The new freedoms </vt:lpstr>
      <vt:lpstr>What are they?</vt:lpstr>
      <vt:lpstr>Who do they apply to?</vt:lpstr>
      <vt:lpstr>Are they understood?</vt:lpstr>
      <vt:lpstr>PowerPoint Presentation</vt:lpstr>
      <vt:lpstr>Risks?</vt:lpstr>
      <vt:lpstr>Risks?</vt:lpstr>
      <vt:lpstr>Risks?</vt:lpstr>
      <vt:lpstr>Risks?</vt:lpstr>
      <vt:lpstr>Scams?</vt:lpstr>
      <vt:lpstr>Scams?</vt:lpstr>
      <vt:lpstr>What help and advice is available?</vt:lpstr>
      <vt:lpstr>PowerPoint Presentation</vt:lpstr>
      <vt:lpstr>Other big changes possible or in the pipeline</vt:lpstr>
      <vt:lpstr>Trading in your annuities for cash</vt:lpstr>
      <vt:lpstr>PowerPoint Presentation</vt:lpstr>
      <vt:lpstr>PowerPoint Presentation</vt:lpstr>
      <vt:lpstr>PowerPoint Presentation</vt:lpstr>
      <vt:lpstr>PowerPoint Presentation</vt:lpstr>
      <vt:lpstr>Any questions?</vt:lpstr>
      <vt:lpstr>Regulatory Information</vt:lpstr>
    </vt:vector>
  </TitlesOfParts>
  <Company>Barnett Waddingham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 to DC transfers</dc:title>
  <dc:creator>CJRamsey</dc:creator>
  <cp:lastModifiedBy>MMclean</cp:lastModifiedBy>
  <cp:revision>262</cp:revision>
  <cp:lastPrinted>2015-03-18T15:53:13Z</cp:lastPrinted>
  <dcterms:created xsi:type="dcterms:W3CDTF">2015-01-15T11:40:36Z</dcterms:created>
  <dcterms:modified xsi:type="dcterms:W3CDTF">2015-05-03T16:31:31Z</dcterms:modified>
</cp:coreProperties>
</file>