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2.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20"/>
  </p:notesMasterIdLst>
  <p:handoutMasterIdLst>
    <p:handoutMasterId r:id="rId21"/>
  </p:handoutMasterIdLst>
  <p:sldIdLst>
    <p:sldId id="257" r:id="rId3"/>
    <p:sldId id="271" r:id="rId4"/>
    <p:sldId id="287" r:id="rId5"/>
    <p:sldId id="302" r:id="rId6"/>
    <p:sldId id="303" r:id="rId7"/>
    <p:sldId id="262" r:id="rId8"/>
    <p:sldId id="260" r:id="rId9"/>
    <p:sldId id="301" r:id="rId10"/>
    <p:sldId id="289" r:id="rId11"/>
    <p:sldId id="299" r:id="rId12"/>
    <p:sldId id="293" r:id="rId13"/>
    <p:sldId id="296" r:id="rId14"/>
    <p:sldId id="297" r:id="rId15"/>
    <p:sldId id="288" r:id="rId16"/>
    <p:sldId id="280" r:id="rId17"/>
    <p:sldId id="265" r:id="rId18"/>
    <p:sldId id="268" r:id="rId19"/>
  </p:sldIdLst>
  <p:sldSz cx="9144000" cy="6858000" type="screen4x3"/>
  <p:notesSz cx="6718300" cy="98552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B00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81" autoAdjust="0"/>
    <p:restoredTop sz="87830" autoAdjust="0"/>
  </p:normalViewPr>
  <p:slideViewPr>
    <p:cSldViewPr>
      <p:cViewPr varScale="1">
        <p:scale>
          <a:sx n="93" d="100"/>
          <a:sy n="93" d="100"/>
        </p:scale>
        <p:origin x="-684"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1" d="100"/>
          <a:sy n="61" d="100"/>
        </p:scale>
        <p:origin x="-2412" y="-72"/>
      </p:cViewPr>
      <p:guideLst>
        <p:guide orient="horz" pos="3104"/>
        <p:guide pos="211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lineChart>
        <c:grouping val="standard"/>
        <c:varyColors val="0"/>
        <c:ser>
          <c:idx val="0"/>
          <c:order val="0"/>
          <c:tx>
            <c:v>Claims (£m)</c:v>
          </c:tx>
          <c:spPr>
            <a:ln>
              <a:solidFill>
                <a:srgbClr val="002060"/>
              </a:solidFill>
            </a:ln>
          </c:spPr>
          <c:marker>
            <c:spPr>
              <a:solidFill>
                <a:srgbClr val="002060"/>
              </a:solidFill>
              <a:ln>
                <a:solidFill>
                  <a:srgbClr val="002060"/>
                </a:solidFill>
              </a:ln>
            </c:spPr>
          </c:marker>
          <c:cat>
            <c:strRef>
              <c:f>'[Charts for funding strategy review.xlsm]Funding_Strategy_Charts'!$B$131:$B$138</c:f>
              <c:strCache>
                <c:ptCount val="8"/>
                <c:pt idx="0">
                  <c:v>2005/06</c:v>
                </c:pt>
                <c:pt idx="1">
                  <c:v>2006/07</c:v>
                </c:pt>
                <c:pt idx="2">
                  <c:v>2007/08</c:v>
                </c:pt>
                <c:pt idx="3">
                  <c:v>2008/09</c:v>
                </c:pt>
                <c:pt idx="4">
                  <c:v>2009/10</c:v>
                </c:pt>
                <c:pt idx="5">
                  <c:v>2010/11</c:v>
                </c:pt>
                <c:pt idx="6">
                  <c:v>2011/12</c:v>
                </c:pt>
                <c:pt idx="7">
                  <c:v>2012/13</c:v>
                </c:pt>
              </c:strCache>
            </c:strRef>
          </c:cat>
          <c:val>
            <c:numRef>
              <c:f>'[Charts for funding strategy review.xlsm]Funding_Strategy_Charts'!$C$131:$C$138</c:f>
              <c:numCache>
                <c:formatCode>_-* #,##0_-;\-* #,##0_-;_-* "-"??_-;_-@_-</c:formatCode>
                <c:ptCount val="8"/>
                <c:pt idx="0">
                  <c:v>452</c:v>
                </c:pt>
                <c:pt idx="1">
                  <c:v>442</c:v>
                </c:pt>
                <c:pt idx="2">
                  <c:v>318</c:v>
                </c:pt>
                <c:pt idx="3">
                  <c:v>902</c:v>
                </c:pt>
                <c:pt idx="4">
                  <c:v>296</c:v>
                </c:pt>
                <c:pt idx="5">
                  <c:v>439</c:v>
                </c:pt>
                <c:pt idx="6">
                  <c:v>471</c:v>
                </c:pt>
                <c:pt idx="7">
                  <c:v>1000</c:v>
                </c:pt>
              </c:numCache>
            </c:numRef>
          </c:val>
          <c:smooth val="0"/>
        </c:ser>
        <c:ser>
          <c:idx val="1"/>
          <c:order val="1"/>
          <c:tx>
            <c:v>Levy (£m)</c:v>
          </c:tx>
          <c:spPr>
            <a:ln>
              <a:solidFill>
                <a:srgbClr val="7A1A57"/>
              </a:solidFill>
            </a:ln>
          </c:spPr>
          <c:marker>
            <c:spPr>
              <a:solidFill>
                <a:srgbClr val="7A1A57"/>
              </a:solidFill>
            </c:spPr>
          </c:marker>
          <c:cat>
            <c:strRef>
              <c:f>'[Charts for funding strategy review.xlsm]Funding_Strategy_Charts'!$B$131:$B$138</c:f>
              <c:strCache>
                <c:ptCount val="8"/>
                <c:pt idx="0">
                  <c:v>2005/06</c:v>
                </c:pt>
                <c:pt idx="1">
                  <c:v>2006/07</c:v>
                </c:pt>
                <c:pt idx="2">
                  <c:v>2007/08</c:v>
                </c:pt>
                <c:pt idx="3">
                  <c:v>2008/09</c:v>
                </c:pt>
                <c:pt idx="4">
                  <c:v>2009/10</c:v>
                </c:pt>
                <c:pt idx="5">
                  <c:v>2010/11</c:v>
                </c:pt>
                <c:pt idx="6">
                  <c:v>2011/12</c:v>
                </c:pt>
                <c:pt idx="7">
                  <c:v>2012/13</c:v>
                </c:pt>
              </c:strCache>
            </c:strRef>
          </c:cat>
          <c:val>
            <c:numRef>
              <c:f>'[Charts for funding strategy review.xlsm]Funding_Strategy_Charts'!$D$131:$D$138</c:f>
              <c:numCache>
                <c:formatCode>General</c:formatCode>
                <c:ptCount val="8"/>
                <c:pt idx="0">
                  <c:v>138</c:v>
                </c:pt>
                <c:pt idx="1">
                  <c:v>270</c:v>
                </c:pt>
                <c:pt idx="2">
                  <c:v>577</c:v>
                </c:pt>
                <c:pt idx="3">
                  <c:v>646</c:v>
                </c:pt>
                <c:pt idx="4">
                  <c:v>589</c:v>
                </c:pt>
                <c:pt idx="5">
                  <c:v>687</c:v>
                </c:pt>
                <c:pt idx="6">
                  <c:v>610</c:v>
                </c:pt>
                <c:pt idx="7">
                  <c:v>600</c:v>
                </c:pt>
              </c:numCache>
            </c:numRef>
          </c:val>
          <c:smooth val="0"/>
        </c:ser>
        <c:dLbls>
          <c:showLegendKey val="0"/>
          <c:showVal val="0"/>
          <c:showCatName val="0"/>
          <c:showSerName val="0"/>
          <c:showPercent val="0"/>
          <c:showBubbleSize val="0"/>
        </c:dLbls>
        <c:marker val="1"/>
        <c:smooth val="0"/>
        <c:axId val="248671616"/>
        <c:axId val="248981376"/>
      </c:lineChart>
      <c:catAx>
        <c:axId val="248671616"/>
        <c:scaling>
          <c:orientation val="minMax"/>
        </c:scaling>
        <c:delete val="0"/>
        <c:axPos val="b"/>
        <c:title>
          <c:tx>
            <c:rich>
              <a:bodyPr/>
              <a:lstStyle/>
              <a:p>
                <a:pPr>
                  <a:defRPr sz="1400">
                    <a:solidFill>
                      <a:srgbClr val="7A1A57"/>
                    </a:solidFill>
                  </a:defRPr>
                </a:pPr>
                <a:r>
                  <a:rPr lang="en-GB" sz="1400">
                    <a:solidFill>
                      <a:srgbClr val="7A1A57"/>
                    </a:solidFill>
                  </a:rPr>
                  <a:t>Year</a:t>
                </a:r>
              </a:p>
            </c:rich>
          </c:tx>
          <c:layout/>
          <c:overlay val="0"/>
        </c:title>
        <c:majorTickMark val="out"/>
        <c:minorTickMark val="none"/>
        <c:tickLblPos val="nextTo"/>
        <c:txPr>
          <a:bodyPr rot="-2700000"/>
          <a:lstStyle/>
          <a:p>
            <a:pPr>
              <a:defRPr>
                <a:solidFill>
                  <a:srgbClr val="7A1A57"/>
                </a:solidFill>
                <a:latin typeface="Verdana" pitchFamily="34" charset="0"/>
                <a:ea typeface="Verdana" pitchFamily="34" charset="0"/>
                <a:cs typeface="Verdana" pitchFamily="34" charset="0"/>
              </a:defRPr>
            </a:pPr>
            <a:endParaRPr lang="en-US"/>
          </a:p>
        </c:txPr>
        <c:crossAx val="248981376"/>
        <c:crosses val="autoZero"/>
        <c:auto val="1"/>
        <c:lblAlgn val="ctr"/>
        <c:lblOffset val="100"/>
        <c:noMultiLvlLbl val="0"/>
      </c:catAx>
      <c:valAx>
        <c:axId val="248981376"/>
        <c:scaling>
          <c:orientation val="minMax"/>
        </c:scaling>
        <c:delete val="0"/>
        <c:axPos val="l"/>
        <c:majorGridlines>
          <c:spPr>
            <a:ln>
              <a:noFill/>
            </a:ln>
          </c:spPr>
        </c:majorGridlines>
        <c:numFmt formatCode="_-* #,##0_-;\-* #,##0_-;_-* &quot;-&quot;??_-;_-@_-" sourceLinked="0"/>
        <c:majorTickMark val="out"/>
        <c:minorTickMark val="none"/>
        <c:tickLblPos val="nextTo"/>
        <c:txPr>
          <a:bodyPr/>
          <a:lstStyle/>
          <a:p>
            <a:pPr>
              <a:defRPr>
                <a:solidFill>
                  <a:srgbClr val="7A1A57"/>
                </a:solidFill>
              </a:defRPr>
            </a:pPr>
            <a:endParaRPr lang="en-US"/>
          </a:p>
        </c:txPr>
        <c:crossAx val="248671616"/>
        <c:crosses val="autoZero"/>
        <c:crossBetween val="between"/>
      </c:valAx>
    </c:plotArea>
    <c:legend>
      <c:legendPos val="l"/>
      <c:layout>
        <c:manualLayout>
          <c:xMode val="edge"/>
          <c:yMode val="edge"/>
          <c:x val="0.14899808710351883"/>
          <c:y val="3.4749024949254442E-2"/>
          <c:w val="0.24946410832296462"/>
          <c:h val="0.14633525593827421"/>
        </c:manualLayout>
      </c:layout>
      <c:overlay val="1"/>
      <c:txPr>
        <a:bodyPr/>
        <a:lstStyle/>
        <a:p>
          <a:pPr>
            <a:defRPr b="1">
              <a:solidFill>
                <a:srgbClr val="7A1A57"/>
              </a:solidFill>
            </a:defRPr>
          </a:pPr>
          <a:endParaRPr lang="en-US"/>
        </a:p>
      </c:txPr>
    </c:legend>
    <c:plotVisOnly val="1"/>
    <c:dispBlanksAs val="gap"/>
    <c:showDLblsOverMax val="0"/>
  </c:chart>
  <c:spPr>
    <a:noFill/>
    <a:ln>
      <a:noFill/>
    </a:ln>
  </c:spPr>
  <c:txPr>
    <a:bodyPr/>
    <a:lstStyle/>
    <a:p>
      <a:pPr>
        <a:defRPr sz="1200">
          <a:latin typeface="Verdana" pitchFamily="34" charset="0"/>
          <a:ea typeface="Verdana" pitchFamily="34" charset="0"/>
          <a:cs typeface="Verdana" pitchFamily="34" charset="0"/>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stacked"/>
        <c:varyColors val="0"/>
        <c:ser>
          <c:idx val="0"/>
          <c:order val="0"/>
          <c:tx>
            <c:strRef>
              <c:f>Sheet1!$A$2</c:f>
              <c:strCache>
                <c:ptCount val="1"/>
                <c:pt idx="0">
                  <c:v>Covered by PPF</c:v>
                </c:pt>
              </c:strCache>
            </c:strRef>
          </c:tx>
          <c:invertIfNegative val="0"/>
          <c:dPt>
            <c:idx val="0"/>
            <c:invertIfNegative val="0"/>
            <c:bubble3D val="0"/>
            <c:spPr>
              <a:solidFill>
                <a:srgbClr val="92D050"/>
              </a:solidFill>
            </c:spPr>
          </c:dPt>
          <c:dLbls>
            <c:delete val="1"/>
          </c:dLbls>
          <c:cat>
            <c:strRef>
              <c:f>Sheet1!$B$1:$C$1</c:f>
              <c:strCache>
                <c:ptCount val="2"/>
                <c:pt idx="0">
                  <c:v>Scheme assets</c:v>
                </c:pt>
                <c:pt idx="1">
                  <c:v>Scheme liabilities</c:v>
                </c:pt>
              </c:strCache>
            </c:strRef>
          </c:cat>
          <c:val>
            <c:numRef>
              <c:f>Sheet1!$B$2:$C$2</c:f>
              <c:numCache>
                <c:formatCode>General</c:formatCode>
                <c:ptCount val="2"/>
                <c:pt idx="0">
                  <c:v>2</c:v>
                </c:pt>
                <c:pt idx="1">
                  <c:v>5</c:v>
                </c:pt>
              </c:numCache>
            </c:numRef>
          </c:val>
        </c:ser>
        <c:ser>
          <c:idx val="1"/>
          <c:order val="1"/>
          <c:tx>
            <c:strRef>
              <c:f>Sheet1!$A$3</c:f>
              <c:strCache>
                <c:ptCount val="1"/>
                <c:pt idx="0">
                  <c:v>Not covered by PPF</c:v>
                </c:pt>
              </c:strCache>
            </c:strRef>
          </c:tx>
          <c:invertIfNegative val="0"/>
          <c:dPt>
            <c:idx val="0"/>
            <c:invertIfNegative val="0"/>
            <c:bubble3D val="0"/>
            <c:spPr>
              <a:solidFill>
                <a:srgbClr val="92D050"/>
              </a:solidFill>
            </c:spPr>
          </c:dPt>
          <c:dLbls>
            <c:delete val="1"/>
          </c:dLbls>
          <c:cat>
            <c:strRef>
              <c:f>Sheet1!$B$1:$C$1</c:f>
              <c:strCache>
                <c:ptCount val="2"/>
                <c:pt idx="0">
                  <c:v>Scheme assets</c:v>
                </c:pt>
                <c:pt idx="1">
                  <c:v>Scheme liabilities</c:v>
                </c:pt>
              </c:strCache>
            </c:strRef>
          </c:cat>
          <c:val>
            <c:numRef>
              <c:f>Sheet1!$B$3:$C$3</c:f>
              <c:numCache>
                <c:formatCode>General</c:formatCode>
                <c:ptCount val="2"/>
                <c:pt idx="0">
                  <c:v>0</c:v>
                </c:pt>
                <c:pt idx="1">
                  <c:v>2</c:v>
                </c:pt>
              </c:numCache>
            </c:numRef>
          </c:val>
        </c:ser>
        <c:dLbls>
          <c:showLegendKey val="0"/>
          <c:showVal val="1"/>
          <c:showCatName val="0"/>
          <c:showSerName val="0"/>
          <c:showPercent val="0"/>
          <c:showBubbleSize val="0"/>
        </c:dLbls>
        <c:gapWidth val="95"/>
        <c:gapDepth val="95"/>
        <c:shape val="box"/>
        <c:axId val="250960512"/>
        <c:axId val="256832640"/>
        <c:axId val="0"/>
      </c:bar3DChart>
      <c:catAx>
        <c:axId val="250960512"/>
        <c:scaling>
          <c:orientation val="minMax"/>
        </c:scaling>
        <c:delete val="0"/>
        <c:axPos val="b"/>
        <c:majorTickMark val="none"/>
        <c:minorTickMark val="none"/>
        <c:tickLblPos val="nextTo"/>
        <c:txPr>
          <a:bodyPr/>
          <a:lstStyle/>
          <a:p>
            <a:pPr>
              <a:defRPr sz="1400" baseline="0"/>
            </a:pPr>
            <a:endParaRPr lang="en-US"/>
          </a:p>
        </c:txPr>
        <c:crossAx val="256832640"/>
        <c:crosses val="autoZero"/>
        <c:auto val="1"/>
        <c:lblAlgn val="ctr"/>
        <c:lblOffset val="100"/>
        <c:noMultiLvlLbl val="0"/>
      </c:catAx>
      <c:valAx>
        <c:axId val="256832640"/>
        <c:scaling>
          <c:orientation val="minMax"/>
        </c:scaling>
        <c:delete val="1"/>
        <c:axPos val="l"/>
        <c:numFmt formatCode="General" sourceLinked="1"/>
        <c:majorTickMark val="none"/>
        <c:minorTickMark val="none"/>
        <c:tickLblPos val="nextTo"/>
        <c:crossAx val="250960512"/>
        <c:crosses val="autoZero"/>
        <c:crossBetween val="between"/>
      </c:valAx>
    </c:plotArea>
    <c:legend>
      <c:legendPos val="r"/>
      <c:layout/>
      <c:overlay val="0"/>
      <c:txPr>
        <a:bodyPr/>
        <a:lstStyle/>
        <a:p>
          <a:pPr>
            <a:defRPr sz="1400" baseline="0"/>
          </a:pPr>
          <a:endParaRPr lang="en-US"/>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1475" cy="492125"/>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sz="quarter" idx="1"/>
          </p:nvPr>
        </p:nvSpPr>
        <p:spPr>
          <a:xfrm>
            <a:off x="3805238" y="0"/>
            <a:ext cx="2911475" cy="492125"/>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3A259D3-CC7C-48DC-A0D0-1E27F6D674E6}" type="datetimeFigureOut">
              <a:rPr lang="en-GB"/>
              <a:pPr>
                <a:defRPr/>
              </a:pPr>
              <a:t>19/02/2014</a:t>
            </a:fld>
            <a:endParaRPr lang="en-GB"/>
          </a:p>
        </p:txBody>
      </p:sp>
      <p:sp>
        <p:nvSpPr>
          <p:cNvPr id="4" name="Footer Placeholder 3"/>
          <p:cNvSpPr>
            <a:spLocks noGrp="1"/>
          </p:cNvSpPr>
          <p:nvPr>
            <p:ph type="ftr" sz="quarter" idx="2"/>
          </p:nvPr>
        </p:nvSpPr>
        <p:spPr>
          <a:xfrm>
            <a:off x="0" y="9361488"/>
            <a:ext cx="2911475" cy="492125"/>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5" name="Slide Number Placeholder 4"/>
          <p:cNvSpPr>
            <a:spLocks noGrp="1"/>
          </p:cNvSpPr>
          <p:nvPr>
            <p:ph type="sldNum" sz="quarter" idx="3"/>
          </p:nvPr>
        </p:nvSpPr>
        <p:spPr>
          <a:xfrm>
            <a:off x="3805238" y="9361488"/>
            <a:ext cx="2911475" cy="492125"/>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35618997-CA11-494F-815D-7F26E63AF429}" type="slidenum">
              <a:rPr lang="en-GB"/>
              <a:pPr>
                <a:defRPr/>
              </a:pPr>
              <a:t>‹#›</a:t>
            </a:fld>
            <a:endParaRPr lang="en-GB"/>
          </a:p>
        </p:txBody>
      </p:sp>
    </p:spTree>
    <p:extLst>
      <p:ext uri="{BB962C8B-B14F-4D97-AF65-F5344CB8AC3E}">
        <p14:creationId xmlns:p14="http://schemas.microsoft.com/office/powerpoint/2010/main" val="29934104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1475" cy="492125"/>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05238" y="0"/>
            <a:ext cx="2911475" cy="492125"/>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6335FEE-2E4E-4F57-BC3D-14D387729BD2}" type="datetimeFigureOut">
              <a:rPr lang="en-GB"/>
              <a:pPr>
                <a:defRPr/>
              </a:pPr>
              <a:t>19/02/2014</a:t>
            </a:fld>
            <a:endParaRPr lang="en-GB"/>
          </a:p>
        </p:txBody>
      </p:sp>
      <p:sp>
        <p:nvSpPr>
          <p:cNvPr id="4" name="Slide Image Placeholder 3"/>
          <p:cNvSpPr>
            <a:spLocks noGrp="1" noRot="1" noChangeAspect="1"/>
          </p:cNvSpPr>
          <p:nvPr>
            <p:ph type="sldImg" idx="2"/>
          </p:nvPr>
        </p:nvSpPr>
        <p:spPr>
          <a:xfrm>
            <a:off x="895350" y="739775"/>
            <a:ext cx="4927600" cy="36957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71513" y="4681538"/>
            <a:ext cx="5375275" cy="4433887"/>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9361488"/>
            <a:ext cx="2911475" cy="492125"/>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05238" y="9361488"/>
            <a:ext cx="2911475" cy="492125"/>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A66BE040-29B6-4F49-A9C7-792DD20E1634}" type="slidenum">
              <a:rPr lang="en-GB"/>
              <a:pPr>
                <a:defRPr/>
              </a:pPr>
              <a:t>‹#›</a:t>
            </a:fld>
            <a:endParaRPr lang="en-GB"/>
          </a:p>
        </p:txBody>
      </p:sp>
    </p:spTree>
    <p:extLst>
      <p:ext uri="{BB962C8B-B14F-4D97-AF65-F5344CB8AC3E}">
        <p14:creationId xmlns:p14="http://schemas.microsoft.com/office/powerpoint/2010/main" val="852198721"/>
      </p:ext>
    </p:extLst>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xfrm>
            <a:off x="896938" y="739775"/>
            <a:ext cx="4926012" cy="3695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14340" name="Header Placehold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endParaRPr lang="en-GB" smtClean="0">
              <a:solidFill>
                <a:srgbClr val="000000"/>
              </a:solidFill>
              <a:latin typeface="Arial" charset="0"/>
            </a:endParaRPr>
          </a:p>
        </p:txBody>
      </p:sp>
      <p:sp>
        <p:nvSpPr>
          <p:cNvPr id="14341" name="Footer Placeholder 4"/>
          <p:cNvSpPr>
            <a:spLocks noGrp="1"/>
          </p:cNvSpPr>
          <p:nvPr>
            <p:ph type="ftr" sz="quarter" idx="4"/>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endParaRPr lang="en-GB" smtClean="0">
              <a:solidFill>
                <a:srgbClr val="000000"/>
              </a:solidFill>
              <a:latin typeface="Arial" charset="0"/>
            </a:endParaRPr>
          </a:p>
        </p:txBody>
      </p:sp>
      <p:sp>
        <p:nvSpPr>
          <p:cNvPr id="14342" name="Slide Number Placeholder 5"/>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C5370D1A-5E98-4D57-972F-ACBBBBC14971}" type="slidenum">
              <a:rPr lang="en-GB" smtClean="0">
                <a:solidFill>
                  <a:srgbClr val="000000"/>
                </a:solidFill>
                <a:latin typeface="Arial" charset="0"/>
              </a:rPr>
              <a:pPr fontAlgn="base">
                <a:spcBef>
                  <a:spcPct val="0"/>
                </a:spcBef>
                <a:spcAft>
                  <a:spcPct val="0"/>
                </a:spcAft>
                <a:defRPr/>
              </a:pPr>
              <a:t>1</a:t>
            </a:fld>
            <a:endParaRPr lang="en-GB" smtClean="0">
              <a:solidFill>
                <a:srgbClr val="000000"/>
              </a:solidFill>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Tx/>
              <a:buChar char="•"/>
            </a:pPr>
            <a:r>
              <a:rPr lang="en-GB" altLang="en-US" smtClean="0"/>
              <a:t>A new ‘framework’ was put into place in the 2011/12 levy year with the aim to give more predictability and stability to our levy payers as some of the parameters are fixed over a three year period.</a:t>
            </a:r>
          </a:p>
          <a:p>
            <a:pPr marL="171450" indent="-171450">
              <a:buFontTx/>
              <a:buChar char="•"/>
            </a:pPr>
            <a:endParaRPr lang="en-GB" altLang="en-US" smtClean="0"/>
          </a:p>
          <a:p>
            <a:pPr marL="171450" indent="-171450">
              <a:buFontTx/>
              <a:buChar char="•"/>
            </a:pPr>
            <a:r>
              <a:rPr lang="en-GB" altLang="en-US" smtClean="0"/>
              <a:t>The way the levy is calculated is based on how risky the pension scheme and its employer are, and how well the scheme is funded.</a:t>
            </a:r>
          </a:p>
          <a:p>
            <a:pPr marL="171450" indent="-171450">
              <a:buFontTx/>
              <a:buChar char="•"/>
            </a:pPr>
            <a:endParaRPr lang="en-GB" altLang="en-US" smtClean="0"/>
          </a:p>
          <a:p>
            <a:pPr marL="171450" indent="-171450">
              <a:buFontTx/>
              <a:buChar char="•"/>
            </a:pPr>
            <a:r>
              <a:rPr lang="en-GB" altLang="en-US" smtClean="0"/>
              <a:t>We expect the levy to increase by ten per cent for 2015/16 – this is a reflection of the risk with the pension schemes we protect.</a:t>
            </a:r>
          </a:p>
          <a:p>
            <a:pPr marL="171450" indent="-171450">
              <a:buFontTx/>
              <a:buChar char="•"/>
            </a:pPr>
            <a:endParaRPr lang="en-GB" altLang="en-US" smtClean="0"/>
          </a:p>
          <a:p>
            <a:pPr marL="171450" indent="-171450">
              <a:buFontTx/>
              <a:buChar char="•"/>
            </a:pPr>
            <a:r>
              <a:rPr lang="en-GB" altLang="en-US" smtClean="0"/>
              <a:t>As you can see, levy bills vary - both the £1 and £18m bills have been paid, without appeals.</a:t>
            </a:r>
          </a:p>
          <a:p>
            <a:pPr marL="171450" indent="-171450">
              <a:buFontTx/>
              <a:buChar char="•"/>
            </a:pPr>
            <a:endParaRPr lang="en-GB" altLang="en-US" smtClean="0"/>
          </a:p>
          <a:p>
            <a:pPr marL="171450" indent="-171450">
              <a:buFontTx/>
              <a:buChar char="•"/>
            </a:pPr>
            <a:r>
              <a:rPr lang="en-GB" altLang="en-US" smtClean="0"/>
              <a:t>We are changing who calculates the insolvency risk of employers from D&amp;B to Experian – work is on going in developing a PPF-specific model that will be ‘fit for purpose’ and measure risk in our universe accurately.</a:t>
            </a:r>
          </a:p>
        </p:txBody>
      </p:sp>
      <p:sp>
        <p:nvSpPr>
          <p:cNvPr id="4" name="Header Placeholder 3"/>
          <p:cNvSpPr>
            <a:spLocks noGrp="1"/>
          </p:cNvSpPr>
          <p:nvPr>
            <p:ph type="hdr" sz="quarter"/>
          </p:nvPr>
        </p:nvSpPr>
        <p:spPr/>
        <p:txBody>
          <a:bodyPr/>
          <a:lstStyle/>
          <a:p>
            <a:pPr>
              <a:defRPr/>
            </a:pPr>
            <a:endParaRPr lang="en-GB"/>
          </a:p>
        </p:txBody>
      </p:sp>
      <p:sp>
        <p:nvSpPr>
          <p:cNvPr id="5" name="Footer Placeholder 4"/>
          <p:cNvSpPr>
            <a:spLocks noGrp="1"/>
          </p:cNvSpPr>
          <p:nvPr>
            <p:ph type="ftr" sz="quarter" idx="4"/>
          </p:nvPr>
        </p:nvSpPr>
        <p:spPr/>
        <p:txBody>
          <a:bodyPr/>
          <a:lstStyle/>
          <a:p>
            <a:pPr>
              <a:defRPr/>
            </a:pPr>
            <a:endParaRPr lang="en-GB"/>
          </a:p>
        </p:txBody>
      </p:sp>
      <p:sp>
        <p:nvSpPr>
          <p:cNvPr id="6" name="Slide Number Placeholder 5"/>
          <p:cNvSpPr>
            <a:spLocks noGrp="1"/>
          </p:cNvSpPr>
          <p:nvPr>
            <p:ph type="sldNum" sz="quarter" idx="5"/>
          </p:nvPr>
        </p:nvSpPr>
        <p:spPr/>
        <p:txBody>
          <a:bodyPr/>
          <a:lstStyle/>
          <a:p>
            <a:pPr>
              <a:defRPr/>
            </a:pPr>
            <a:fld id="{EBD634D9-FD23-4C07-BA32-8DB47A993EB1}" type="slidenum">
              <a:rPr lang="en-GB" smtClean="0"/>
              <a:pPr>
                <a:defRPr/>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GB" altLang="en-US" dirty="0" smtClean="0"/>
              <a:t>Now will take some time to explain where and when the PPF becomes involved in restructuring agreements.</a:t>
            </a:r>
          </a:p>
          <a:p>
            <a:pPr marL="171450" indent="-171450" eaLnBrk="1" hangingPunct="1">
              <a:spcBef>
                <a:spcPct val="0"/>
              </a:spcBef>
              <a:buFontTx/>
              <a:buChar char="-"/>
            </a:pPr>
            <a:endParaRPr lang="en-GB" altLang="en-US" dirty="0" smtClean="0"/>
          </a:p>
          <a:p>
            <a:pPr marL="171450" indent="-171450" eaLnBrk="1" hangingPunct="1">
              <a:spcBef>
                <a:spcPct val="0"/>
              </a:spcBef>
              <a:buFontTx/>
              <a:buChar char="-"/>
            </a:pPr>
            <a:r>
              <a:rPr lang="en-GB" altLang="en-US" dirty="0" smtClean="0"/>
              <a:t>Firstly the when … </a:t>
            </a:r>
          </a:p>
        </p:txBody>
      </p:sp>
      <p:sp>
        <p:nvSpPr>
          <p:cNvPr id="15364" name="Header Placehold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defTabSz="457200" eaLnBrk="0" fontAlgn="base" hangingPunct="0">
              <a:spcBef>
                <a:spcPct val="0"/>
              </a:spcBef>
              <a:spcAft>
                <a:spcPct val="0"/>
              </a:spcAft>
              <a:defRPr>
                <a:solidFill>
                  <a:schemeClr val="tx1"/>
                </a:solidFill>
                <a:latin typeface="Arial" charset="0"/>
              </a:defRPr>
            </a:lvl6pPr>
            <a:lvl7pPr marL="2971800" indent="-228600" defTabSz="457200" eaLnBrk="0" fontAlgn="base" hangingPunct="0">
              <a:spcBef>
                <a:spcPct val="0"/>
              </a:spcBef>
              <a:spcAft>
                <a:spcPct val="0"/>
              </a:spcAft>
              <a:defRPr>
                <a:solidFill>
                  <a:schemeClr val="tx1"/>
                </a:solidFill>
                <a:latin typeface="Arial" charset="0"/>
              </a:defRPr>
            </a:lvl7pPr>
            <a:lvl8pPr marL="3429000" indent="-228600" defTabSz="457200" eaLnBrk="0" fontAlgn="base" hangingPunct="0">
              <a:spcBef>
                <a:spcPct val="0"/>
              </a:spcBef>
              <a:spcAft>
                <a:spcPct val="0"/>
              </a:spcAft>
              <a:defRPr>
                <a:solidFill>
                  <a:schemeClr val="tx1"/>
                </a:solidFill>
                <a:latin typeface="Arial" charset="0"/>
              </a:defRPr>
            </a:lvl8pPr>
            <a:lvl9pPr marL="3886200" indent="-228600" defTabSz="457200" eaLnBrk="0" fontAlgn="base" hangingPunct="0">
              <a:spcBef>
                <a:spcPct val="0"/>
              </a:spcBef>
              <a:spcAft>
                <a:spcPct val="0"/>
              </a:spcAft>
              <a:defRPr>
                <a:solidFill>
                  <a:schemeClr val="tx1"/>
                </a:solidFill>
                <a:latin typeface="Arial" charset="0"/>
              </a:defRPr>
            </a:lvl9pPr>
          </a:lstStyle>
          <a:p>
            <a:pPr eaLnBrk="1" hangingPunct="1">
              <a:defRPr/>
            </a:pPr>
            <a:endParaRPr lang="en-GB" smtClean="0">
              <a:solidFill>
                <a:srgbClr val="000000"/>
              </a:solidFill>
            </a:endParaRPr>
          </a:p>
        </p:txBody>
      </p:sp>
      <p:sp>
        <p:nvSpPr>
          <p:cNvPr id="15365" name="Footer Placeholder 4"/>
          <p:cNvSpPr>
            <a:spLocks noGrp="1"/>
          </p:cNvSpPr>
          <p:nvPr>
            <p:ph type="ftr" sz="quarter" idx="4"/>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defTabSz="457200" eaLnBrk="0" fontAlgn="base" hangingPunct="0">
              <a:spcBef>
                <a:spcPct val="0"/>
              </a:spcBef>
              <a:spcAft>
                <a:spcPct val="0"/>
              </a:spcAft>
              <a:defRPr>
                <a:solidFill>
                  <a:schemeClr val="tx1"/>
                </a:solidFill>
                <a:latin typeface="Arial" charset="0"/>
              </a:defRPr>
            </a:lvl6pPr>
            <a:lvl7pPr marL="2971800" indent="-228600" defTabSz="457200" eaLnBrk="0" fontAlgn="base" hangingPunct="0">
              <a:spcBef>
                <a:spcPct val="0"/>
              </a:spcBef>
              <a:spcAft>
                <a:spcPct val="0"/>
              </a:spcAft>
              <a:defRPr>
                <a:solidFill>
                  <a:schemeClr val="tx1"/>
                </a:solidFill>
                <a:latin typeface="Arial" charset="0"/>
              </a:defRPr>
            </a:lvl7pPr>
            <a:lvl8pPr marL="3429000" indent="-228600" defTabSz="457200" eaLnBrk="0" fontAlgn="base" hangingPunct="0">
              <a:spcBef>
                <a:spcPct val="0"/>
              </a:spcBef>
              <a:spcAft>
                <a:spcPct val="0"/>
              </a:spcAft>
              <a:defRPr>
                <a:solidFill>
                  <a:schemeClr val="tx1"/>
                </a:solidFill>
                <a:latin typeface="Arial" charset="0"/>
              </a:defRPr>
            </a:lvl8pPr>
            <a:lvl9pPr marL="3886200" indent="-228600" defTabSz="457200" eaLnBrk="0" fontAlgn="base" hangingPunct="0">
              <a:spcBef>
                <a:spcPct val="0"/>
              </a:spcBef>
              <a:spcAft>
                <a:spcPct val="0"/>
              </a:spcAft>
              <a:defRPr>
                <a:solidFill>
                  <a:schemeClr val="tx1"/>
                </a:solidFill>
                <a:latin typeface="Arial" charset="0"/>
              </a:defRPr>
            </a:lvl9pPr>
          </a:lstStyle>
          <a:p>
            <a:pPr eaLnBrk="1" hangingPunct="1">
              <a:defRPr/>
            </a:pPr>
            <a:endParaRPr lang="en-GB" smtClean="0">
              <a:solidFill>
                <a:srgbClr val="000000"/>
              </a:solidFill>
            </a:endParaRPr>
          </a:p>
        </p:txBody>
      </p:sp>
      <p:sp>
        <p:nvSpPr>
          <p:cNvPr id="15366" name="Slide Number Placeholder 5"/>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defTabSz="457200" eaLnBrk="0" fontAlgn="base" hangingPunct="0">
              <a:spcBef>
                <a:spcPct val="0"/>
              </a:spcBef>
              <a:spcAft>
                <a:spcPct val="0"/>
              </a:spcAft>
              <a:defRPr>
                <a:solidFill>
                  <a:schemeClr val="tx1"/>
                </a:solidFill>
                <a:latin typeface="Arial" charset="0"/>
              </a:defRPr>
            </a:lvl6pPr>
            <a:lvl7pPr marL="2971800" indent="-228600" defTabSz="457200" eaLnBrk="0" fontAlgn="base" hangingPunct="0">
              <a:spcBef>
                <a:spcPct val="0"/>
              </a:spcBef>
              <a:spcAft>
                <a:spcPct val="0"/>
              </a:spcAft>
              <a:defRPr>
                <a:solidFill>
                  <a:schemeClr val="tx1"/>
                </a:solidFill>
                <a:latin typeface="Arial" charset="0"/>
              </a:defRPr>
            </a:lvl7pPr>
            <a:lvl8pPr marL="3429000" indent="-228600" defTabSz="457200" eaLnBrk="0" fontAlgn="base" hangingPunct="0">
              <a:spcBef>
                <a:spcPct val="0"/>
              </a:spcBef>
              <a:spcAft>
                <a:spcPct val="0"/>
              </a:spcAft>
              <a:defRPr>
                <a:solidFill>
                  <a:schemeClr val="tx1"/>
                </a:solidFill>
                <a:latin typeface="Arial" charset="0"/>
              </a:defRPr>
            </a:lvl8pPr>
            <a:lvl9pPr marL="3886200" indent="-228600" defTabSz="457200" eaLnBrk="0" fontAlgn="base" hangingPunct="0">
              <a:spcBef>
                <a:spcPct val="0"/>
              </a:spcBef>
              <a:spcAft>
                <a:spcPct val="0"/>
              </a:spcAft>
              <a:defRPr>
                <a:solidFill>
                  <a:schemeClr val="tx1"/>
                </a:solidFill>
                <a:latin typeface="Arial" charset="0"/>
              </a:defRPr>
            </a:lvl9pPr>
          </a:lstStyle>
          <a:p>
            <a:pPr eaLnBrk="1" hangingPunct="1">
              <a:defRPr/>
            </a:pPr>
            <a:fld id="{ED5419C8-FF11-4479-9F34-95E0F2089A1F}" type="slidenum">
              <a:rPr lang="en-GB" smtClean="0">
                <a:solidFill>
                  <a:srgbClr val="000000"/>
                </a:solidFill>
              </a:rPr>
              <a:pPr eaLnBrk="1" hangingPunct="1">
                <a:defRPr/>
              </a:pPr>
              <a:t>11</a:t>
            </a:fld>
            <a:endParaRPr lang="en-GB" smtClean="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buFontTx/>
              <a:buChar char="-"/>
            </a:pPr>
            <a:r>
              <a:rPr lang="en-GB" altLang="en-US" smtClean="0"/>
              <a:t>We do not enter restructuring agreements lightly</a:t>
            </a:r>
          </a:p>
          <a:p>
            <a:pPr marL="171450" indent="-171450" eaLnBrk="1" hangingPunct="1">
              <a:buFontTx/>
              <a:buChar char="-"/>
            </a:pPr>
            <a:endParaRPr lang="en-GB" altLang="en-US" smtClean="0"/>
          </a:p>
          <a:p>
            <a:pPr marL="171450" indent="-171450" eaLnBrk="1" hangingPunct="1">
              <a:buFontTx/>
              <a:buChar char="-"/>
            </a:pPr>
            <a:r>
              <a:rPr lang="en-GB" altLang="en-US" smtClean="0"/>
              <a:t>Fundamentally, the agreement needs to demonstrate a clear benefit to our levy payers and that the employer would have become insolvent anyway.</a:t>
            </a:r>
          </a:p>
        </p:txBody>
      </p:sp>
      <p:sp>
        <p:nvSpPr>
          <p:cNvPr id="18436" name="Header Placehold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defTabSz="457200" eaLnBrk="0" fontAlgn="base" hangingPunct="0">
              <a:spcBef>
                <a:spcPct val="0"/>
              </a:spcBef>
              <a:spcAft>
                <a:spcPct val="0"/>
              </a:spcAft>
              <a:defRPr>
                <a:solidFill>
                  <a:schemeClr val="tx1"/>
                </a:solidFill>
                <a:latin typeface="Arial" charset="0"/>
              </a:defRPr>
            </a:lvl6pPr>
            <a:lvl7pPr marL="2971800" indent="-228600" defTabSz="457200" eaLnBrk="0" fontAlgn="base" hangingPunct="0">
              <a:spcBef>
                <a:spcPct val="0"/>
              </a:spcBef>
              <a:spcAft>
                <a:spcPct val="0"/>
              </a:spcAft>
              <a:defRPr>
                <a:solidFill>
                  <a:schemeClr val="tx1"/>
                </a:solidFill>
                <a:latin typeface="Arial" charset="0"/>
              </a:defRPr>
            </a:lvl7pPr>
            <a:lvl8pPr marL="3429000" indent="-228600" defTabSz="457200" eaLnBrk="0" fontAlgn="base" hangingPunct="0">
              <a:spcBef>
                <a:spcPct val="0"/>
              </a:spcBef>
              <a:spcAft>
                <a:spcPct val="0"/>
              </a:spcAft>
              <a:defRPr>
                <a:solidFill>
                  <a:schemeClr val="tx1"/>
                </a:solidFill>
                <a:latin typeface="Arial" charset="0"/>
              </a:defRPr>
            </a:lvl8pPr>
            <a:lvl9pPr marL="3886200" indent="-228600" defTabSz="457200" eaLnBrk="0" fontAlgn="base" hangingPunct="0">
              <a:spcBef>
                <a:spcPct val="0"/>
              </a:spcBef>
              <a:spcAft>
                <a:spcPct val="0"/>
              </a:spcAft>
              <a:defRPr>
                <a:solidFill>
                  <a:schemeClr val="tx1"/>
                </a:solidFill>
                <a:latin typeface="Arial" charset="0"/>
              </a:defRPr>
            </a:lvl9pPr>
          </a:lstStyle>
          <a:p>
            <a:pPr eaLnBrk="1" hangingPunct="1">
              <a:defRPr/>
            </a:pPr>
            <a:endParaRPr lang="en-GB" smtClean="0"/>
          </a:p>
        </p:txBody>
      </p:sp>
      <p:sp>
        <p:nvSpPr>
          <p:cNvPr id="18437" name="Footer Placeholder 4"/>
          <p:cNvSpPr>
            <a:spLocks noGrp="1"/>
          </p:cNvSpPr>
          <p:nvPr>
            <p:ph type="ftr" sz="quarter" idx="4"/>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defTabSz="457200" eaLnBrk="0" fontAlgn="base" hangingPunct="0">
              <a:spcBef>
                <a:spcPct val="0"/>
              </a:spcBef>
              <a:spcAft>
                <a:spcPct val="0"/>
              </a:spcAft>
              <a:defRPr>
                <a:solidFill>
                  <a:schemeClr val="tx1"/>
                </a:solidFill>
                <a:latin typeface="Arial" charset="0"/>
              </a:defRPr>
            </a:lvl6pPr>
            <a:lvl7pPr marL="2971800" indent="-228600" defTabSz="457200" eaLnBrk="0" fontAlgn="base" hangingPunct="0">
              <a:spcBef>
                <a:spcPct val="0"/>
              </a:spcBef>
              <a:spcAft>
                <a:spcPct val="0"/>
              </a:spcAft>
              <a:defRPr>
                <a:solidFill>
                  <a:schemeClr val="tx1"/>
                </a:solidFill>
                <a:latin typeface="Arial" charset="0"/>
              </a:defRPr>
            </a:lvl7pPr>
            <a:lvl8pPr marL="3429000" indent="-228600" defTabSz="457200" eaLnBrk="0" fontAlgn="base" hangingPunct="0">
              <a:spcBef>
                <a:spcPct val="0"/>
              </a:spcBef>
              <a:spcAft>
                <a:spcPct val="0"/>
              </a:spcAft>
              <a:defRPr>
                <a:solidFill>
                  <a:schemeClr val="tx1"/>
                </a:solidFill>
                <a:latin typeface="Arial" charset="0"/>
              </a:defRPr>
            </a:lvl8pPr>
            <a:lvl9pPr marL="3886200" indent="-228600" defTabSz="457200" eaLnBrk="0" fontAlgn="base" hangingPunct="0">
              <a:spcBef>
                <a:spcPct val="0"/>
              </a:spcBef>
              <a:spcAft>
                <a:spcPct val="0"/>
              </a:spcAft>
              <a:defRPr>
                <a:solidFill>
                  <a:schemeClr val="tx1"/>
                </a:solidFill>
                <a:latin typeface="Arial" charset="0"/>
              </a:defRPr>
            </a:lvl9pPr>
          </a:lstStyle>
          <a:p>
            <a:pPr eaLnBrk="1" hangingPunct="1">
              <a:defRPr/>
            </a:pPr>
            <a:endParaRPr lang="en-GB" smtClean="0"/>
          </a:p>
        </p:txBody>
      </p:sp>
      <p:sp>
        <p:nvSpPr>
          <p:cNvPr id="18438" name="Slide Number Placeholder 5"/>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defTabSz="457200" eaLnBrk="0" fontAlgn="base" hangingPunct="0">
              <a:spcBef>
                <a:spcPct val="0"/>
              </a:spcBef>
              <a:spcAft>
                <a:spcPct val="0"/>
              </a:spcAft>
              <a:defRPr>
                <a:solidFill>
                  <a:schemeClr val="tx1"/>
                </a:solidFill>
                <a:latin typeface="Arial" charset="0"/>
              </a:defRPr>
            </a:lvl6pPr>
            <a:lvl7pPr marL="2971800" indent="-228600" defTabSz="457200" eaLnBrk="0" fontAlgn="base" hangingPunct="0">
              <a:spcBef>
                <a:spcPct val="0"/>
              </a:spcBef>
              <a:spcAft>
                <a:spcPct val="0"/>
              </a:spcAft>
              <a:defRPr>
                <a:solidFill>
                  <a:schemeClr val="tx1"/>
                </a:solidFill>
                <a:latin typeface="Arial" charset="0"/>
              </a:defRPr>
            </a:lvl7pPr>
            <a:lvl8pPr marL="3429000" indent="-228600" defTabSz="457200" eaLnBrk="0" fontAlgn="base" hangingPunct="0">
              <a:spcBef>
                <a:spcPct val="0"/>
              </a:spcBef>
              <a:spcAft>
                <a:spcPct val="0"/>
              </a:spcAft>
              <a:defRPr>
                <a:solidFill>
                  <a:schemeClr val="tx1"/>
                </a:solidFill>
                <a:latin typeface="Arial" charset="0"/>
              </a:defRPr>
            </a:lvl8pPr>
            <a:lvl9pPr marL="3886200" indent="-228600" defTabSz="457200" eaLnBrk="0" fontAlgn="base" hangingPunct="0">
              <a:spcBef>
                <a:spcPct val="0"/>
              </a:spcBef>
              <a:spcAft>
                <a:spcPct val="0"/>
              </a:spcAft>
              <a:defRPr>
                <a:solidFill>
                  <a:schemeClr val="tx1"/>
                </a:solidFill>
                <a:latin typeface="Arial" charset="0"/>
              </a:defRPr>
            </a:lvl9pPr>
          </a:lstStyle>
          <a:p>
            <a:pPr eaLnBrk="1" hangingPunct="1">
              <a:defRPr/>
            </a:pPr>
            <a:fld id="{1B4DFB2D-D979-47C4-B18E-84674F13BAA7}" type="slidenum">
              <a:rPr lang="en-GB" smtClean="0"/>
              <a:pPr eaLnBrk="1" hangingPunct="1">
                <a:defRPr/>
              </a:pPr>
              <a:t>12</a:t>
            </a:fld>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defRPr/>
            </a:pPr>
            <a:r>
              <a:rPr lang="en-GB" altLang="en-US" dirty="0" smtClean="0"/>
              <a:t>So far, we have recovered in excess of £1.5bn – as at November 2013</a:t>
            </a:r>
          </a:p>
          <a:p>
            <a:pPr marL="171450" indent="-171450" eaLnBrk="1" hangingPunct="1">
              <a:spcBef>
                <a:spcPct val="0"/>
              </a:spcBef>
              <a:buFontTx/>
              <a:buChar char="-"/>
              <a:defRPr/>
            </a:pPr>
            <a:endParaRPr lang="en-GB" altLang="en-US" dirty="0" smtClean="0"/>
          </a:p>
          <a:p>
            <a:pPr marL="171450" indent="-171450" eaLnBrk="1" hangingPunct="1">
              <a:spcBef>
                <a:spcPct val="0"/>
              </a:spcBef>
              <a:buFontTx/>
              <a:buChar char="-"/>
              <a:defRPr/>
            </a:pPr>
            <a:r>
              <a:rPr lang="en-GB" altLang="en-US" dirty="0" smtClean="0"/>
              <a:t>Here are some high profile cases you may have heard about…</a:t>
            </a:r>
          </a:p>
          <a:p>
            <a:pPr eaLnBrk="1" hangingPunct="1">
              <a:spcBef>
                <a:spcPct val="0"/>
              </a:spcBef>
              <a:defRPr/>
            </a:pPr>
            <a:endParaRPr lang="en-GB" altLang="en-US" dirty="0" smtClean="0"/>
          </a:p>
        </p:txBody>
      </p:sp>
      <p:sp>
        <p:nvSpPr>
          <p:cNvPr id="19460" name="Header Placehold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defTabSz="457200" eaLnBrk="0" fontAlgn="base" hangingPunct="0">
              <a:spcBef>
                <a:spcPct val="0"/>
              </a:spcBef>
              <a:spcAft>
                <a:spcPct val="0"/>
              </a:spcAft>
              <a:defRPr>
                <a:solidFill>
                  <a:schemeClr val="tx1"/>
                </a:solidFill>
                <a:latin typeface="Arial" charset="0"/>
              </a:defRPr>
            </a:lvl6pPr>
            <a:lvl7pPr marL="2971800" indent="-228600" defTabSz="457200" eaLnBrk="0" fontAlgn="base" hangingPunct="0">
              <a:spcBef>
                <a:spcPct val="0"/>
              </a:spcBef>
              <a:spcAft>
                <a:spcPct val="0"/>
              </a:spcAft>
              <a:defRPr>
                <a:solidFill>
                  <a:schemeClr val="tx1"/>
                </a:solidFill>
                <a:latin typeface="Arial" charset="0"/>
              </a:defRPr>
            </a:lvl7pPr>
            <a:lvl8pPr marL="3429000" indent="-228600" defTabSz="457200" eaLnBrk="0" fontAlgn="base" hangingPunct="0">
              <a:spcBef>
                <a:spcPct val="0"/>
              </a:spcBef>
              <a:spcAft>
                <a:spcPct val="0"/>
              </a:spcAft>
              <a:defRPr>
                <a:solidFill>
                  <a:schemeClr val="tx1"/>
                </a:solidFill>
                <a:latin typeface="Arial" charset="0"/>
              </a:defRPr>
            </a:lvl8pPr>
            <a:lvl9pPr marL="3886200" indent="-228600" defTabSz="457200" eaLnBrk="0" fontAlgn="base" hangingPunct="0">
              <a:spcBef>
                <a:spcPct val="0"/>
              </a:spcBef>
              <a:spcAft>
                <a:spcPct val="0"/>
              </a:spcAft>
              <a:defRPr>
                <a:solidFill>
                  <a:schemeClr val="tx1"/>
                </a:solidFill>
                <a:latin typeface="Arial" charset="0"/>
              </a:defRPr>
            </a:lvl9pPr>
          </a:lstStyle>
          <a:p>
            <a:pPr eaLnBrk="1" hangingPunct="1">
              <a:defRPr/>
            </a:pPr>
            <a:endParaRPr lang="en-GB" smtClean="0"/>
          </a:p>
        </p:txBody>
      </p:sp>
      <p:sp>
        <p:nvSpPr>
          <p:cNvPr id="19461" name="Footer Placeholder 4"/>
          <p:cNvSpPr>
            <a:spLocks noGrp="1"/>
          </p:cNvSpPr>
          <p:nvPr>
            <p:ph type="ftr" sz="quarter" idx="4"/>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defTabSz="457200" eaLnBrk="0" fontAlgn="base" hangingPunct="0">
              <a:spcBef>
                <a:spcPct val="0"/>
              </a:spcBef>
              <a:spcAft>
                <a:spcPct val="0"/>
              </a:spcAft>
              <a:defRPr>
                <a:solidFill>
                  <a:schemeClr val="tx1"/>
                </a:solidFill>
                <a:latin typeface="Arial" charset="0"/>
              </a:defRPr>
            </a:lvl6pPr>
            <a:lvl7pPr marL="2971800" indent="-228600" defTabSz="457200" eaLnBrk="0" fontAlgn="base" hangingPunct="0">
              <a:spcBef>
                <a:spcPct val="0"/>
              </a:spcBef>
              <a:spcAft>
                <a:spcPct val="0"/>
              </a:spcAft>
              <a:defRPr>
                <a:solidFill>
                  <a:schemeClr val="tx1"/>
                </a:solidFill>
                <a:latin typeface="Arial" charset="0"/>
              </a:defRPr>
            </a:lvl7pPr>
            <a:lvl8pPr marL="3429000" indent="-228600" defTabSz="457200" eaLnBrk="0" fontAlgn="base" hangingPunct="0">
              <a:spcBef>
                <a:spcPct val="0"/>
              </a:spcBef>
              <a:spcAft>
                <a:spcPct val="0"/>
              </a:spcAft>
              <a:defRPr>
                <a:solidFill>
                  <a:schemeClr val="tx1"/>
                </a:solidFill>
                <a:latin typeface="Arial" charset="0"/>
              </a:defRPr>
            </a:lvl8pPr>
            <a:lvl9pPr marL="3886200" indent="-228600" defTabSz="457200" eaLnBrk="0" fontAlgn="base" hangingPunct="0">
              <a:spcBef>
                <a:spcPct val="0"/>
              </a:spcBef>
              <a:spcAft>
                <a:spcPct val="0"/>
              </a:spcAft>
              <a:defRPr>
                <a:solidFill>
                  <a:schemeClr val="tx1"/>
                </a:solidFill>
                <a:latin typeface="Arial" charset="0"/>
              </a:defRPr>
            </a:lvl9pPr>
          </a:lstStyle>
          <a:p>
            <a:pPr eaLnBrk="1" hangingPunct="1">
              <a:defRPr/>
            </a:pPr>
            <a:endParaRPr lang="en-GB" smtClean="0"/>
          </a:p>
        </p:txBody>
      </p:sp>
      <p:sp>
        <p:nvSpPr>
          <p:cNvPr id="19462" name="Slide Number Placeholder 5"/>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defTabSz="457200" eaLnBrk="0" fontAlgn="base" hangingPunct="0">
              <a:spcBef>
                <a:spcPct val="0"/>
              </a:spcBef>
              <a:spcAft>
                <a:spcPct val="0"/>
              </a:spcAft>
              <a:defRPr>
                <a:solidFill>
                  <a:schemeClr val="tx1"/>
                </a:solidFill>
                <a:latin typeface="Arial" charset="0"/>
              </a:defRPr>
            </a:lvl6pPr>
            <a:lvl7pPr marL="2971800" indent="-228600" defTabSz="457200" eaLnBrk="0" fontAlgn="base" hangingPunct="0">
              <a:spcBef>
                <a:spcPct val="0"/>
              </a:spcBef>
              <a:spcAft>
                <a:spcPct val="0"/>
              </a:spcAft>
              <a:defRPr>
                <a:solidFill>
                  <a:schemeClr val="tx1"/>
                </a:solidFill>
                <a:latin typeface="Arial" charset="0"/>
              </a:defRPr>
            </a:lvl7pPr>
            <a:lvl8pPr marL="3429000" indent="-228600" defTabSz="457200" eaLnBrk="0" fontAlgn="base" hangingPunct="0">
              <a:spcBef>
                <a:spcPct val="0"/>
              </a:spcBef>
              <a:spcAft>
                <a:spcPct val="0"/>
              </a:spcAft>
              <a:defRPr>
                <a:solidFill>
                  <a:schemeClr val="tx1"/>
                </a:solidFill>
                <a:latin typeface="Arial" charset="0"/>
              </a:defRPr>
            </a:lvl8pPr>
            <a:lvl9pPr marL="3886200" indent="-228600" defTabSz="457200" eaLnBrk="0" fontAlgn="base" hangingPunct="0">
              <a:spcBef>
                <a:spcPct val="0"/>
              </a:spcBef>
              <a:spcAft>
                <a:spcPct val="0"/>
              </a:spcAft>
              <a:defRPr>
                <a:solidFill>
                  <a:schemeClr val="tx1"/>
                </a:solidFill>
                <a:latin typeface="Arial" charset="0"/>
              </a:defRPr>
            </a:lvl9pPr>
          </a:lstStyle>
          <a:p>
            <a:pPr eaLnBrk="1" hangingPunct="1">
              <a:defRPr/>
            </a:pPr>
            <a:fld id="{79130399-D501-4C9E-9990-B6230EDF5AEC}" type="slidenum">
              <a:rPr lang="en-GB" smtClean="0"/>
              <a:pPr eaLnBrk="1" hangingPunct="1">
                <a:defRPr/>
              </a:pPr>
              <a:t>13</a:t>
            </a:fld>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defRPr/>
            </a:pPr>
            <a:endParaRPr lang="en-GB" altLang="en-US" dirty="0" smtClean="0"/>
          </a:p>
          <a:p>
            <a:pPr marL="171450" indent="-171450" algn="just">
              <a:buFont typeface="Arial" pitchFamily="34" charset="0"/>
              <a:buChar char="•"/>
              <a:defRPr/>
            </a:pPr>
            <a:r>
              <a:rPr lang="en-GB" dirty="0" smtClean="0"/>
              <a:t>We have appointed Civica to provide our administration and payroll software</a:t>
            </a:r>
          </a:p>
          <a:p>
            <a:pPr marL="171450" indent="-171450" algn="just">
              <a:buFont typeface="Arial" pitchFamily="34" charset="0"/>
              <a:buChar char="•"/>
              <a:defRPr/>
            </a:pPr>
            <a:r>
              <a:rPr lang="en-GB" dirty="0" smtClean="0"/>
              <a:t>We are working with trustees and administrators to ensure we continue to strive for the highest standards in customer service</a:t>
            </a:r>
          </a:p>
          <a:p>
            <a:pPr marL="171450" indent="-171450" algn="just">
              <a:buFont typeface="Arial" pitchFamily="34" charset="0"/>
              <a:buChar char="•"/>
              <a:defRPr/>
            </a:pPr>
            <a:r>
              <a:rPr lang="en-GB" dirty="0" smtClean="0"/>
              <a:t>Up to 100 new roles are being created</a:t>
            </a:r>
          </a:p>
          <a:p>
            <a:pPr marL="171450" indent="-171450" algn="just">
              <a:buFont typeface="Arial" pitchFamily="34" charset="0"/>
              <a:buChar char="•"/>
              <a:defRPr/>
            </a:pPr>
            <a:r>
              <a:rPr lang="en-GB" dirty="0" smtClean="0"/>
              <a:t>In the meantime, our members will continue to receive payments as usual</a:t>
            </a:r>
          </a:p>
          <a:p>
            <a:pPr>
              <a:defRPr/>
            </a:pPr>
            <a:endParaRPr lang="en-GB" altLang="en-US" dirty="0" smtClean="0"/>
          </a:p>
        </p:txBody>
      </p:sp>
      <p:sp>
        <p:nvSpPr>
          <p:cNvPr id="4" name="Header Placeholder 3"/>
          <p:cNvSpPr>
            <a:spLocks noGrp="1"/>
          </p:cNvSpPr>
          <p:nvPr>
            <p:ph type="hdr" sz="quarter"/>
          </p:nvPr>
        </p:nvSpPr>
        <p:spPr/>
        <p:txBody>
          <a:bodyPr/>
          <a:lstStyle/>
          <a:p>
            <a:pPr>
              <a:defRPr/>
            </a:pPr>
            <a:endParaRPr lang="en-GB" dirty="0">
              <a:solidFill>
                <a:prstClr val="black"/>
              </a:solidFill>
            </a:endParaRPr>
          </a:p>
        </p:txBody>
      </p:sp>
      <p:sp>
        <p:nvSpPr>
          <p:cNvPr id="5" name="Footer Placeholder 4"/>
          <p:cNvSpPr>
            <a:spLocks noGrp="1"/>
          </p:cNvSpPr>
          <p:nvPr>
            <p:ph type="ftr" sz="quarter" idx="4"/>
          </p:nvPr>
        </p:nvSpPr>
        <p:spPr/>
        <p:txBody>
          <a:bodyPr/>
          <a:lstStyle/>
          <a:p>
            <a:pPr>
              <a:defRPr/>
            </a:pPr>
            <a:endParaRPr lang="en-GB" dirty="0">
              <a:solidFill>
                <a:prstClr val="black"/>
              </a:solidFill>
            </a:endParaRPr>
          </a:p>
        </p:txBody>
      </p:sp>
      <p:sp>
        <p:nvSpPr>
          <p:cNvPr id="6" name="Slide Number Placeholder 5"/>
          <p:cNvSpPr>
            <a:spLocks noGrp="1"/>
          </p:cNvSpPr>
          <p:nvPr>
            <p:ph type="sldNum" sz="quarter" idx="5"/>
          </p:nvPr>
        </p:nvSpPr>
        <p:spPr/>
        <p:txBody>
          <a:bodyPr/>
          <a:lstStyle/>
          <a:p>
            <a:pPr>
              <a:defRPr/>
            </a:pPr>
            <a:fld id="{8EEA9083-A6EC-4938-BB76-1990CF89C90F}" type="slidenum">
              <a:rPr lang="en-GB">
                <a:solidFill>
                  <a:prstClr val="black"/>
                </a:solidFill>
              </a:rPr>
              <a:pPr>
                <a:defRPr/>
              </a:pPr>
              <a:t>14</a:t>
            </a:fld>
            <a:endParaRPr lang="en-GB" dirty="0">
              <a:solidFill>
                <a:prstClr val="black"/>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smtClean="0"/>
              <a:t>Looking ahead to other challenges on the horizon, we are currently keeping an eye on these regulatory developments.</a:t>
            </a:r>
          </a:p>
        </p:txBody>
      </p:sp>
      <p:sp>
        <p:nvSpPr>
          <p:cNvPr id="4" name="Header Placeholder 3"/>
          <p:cNvSpPr>
            <a:spLocks noGrp="1"/>
          </p:cNvSpPr>
          <p:nvPr>
            <p:ph type="hdr" sz="quarter"/>
          </p:nvPr>
        </p:nvSpPr>
        <p:spPr/>
        <p:txBody>
          <a:bodyPr/>
          <a:lstStyle/>
          <a:p>
            <a:pPr>
              <a:defRPr/>
            </a:pPr>
            <a:endParaRPr lang="en-GB"/>
          </a:p>
        </p:txBody>
      </p:sp>
      <p:sp>
        <p:nvSpPr>
          <p:cNvPr id="5" name="Footer Placeholder 4"/>
          <p:cNvSpPr>
            <a:spLocks noGrp="1"/>
          </p:cNvSpPr>
          <p:nvPr>
            <p:ph type="ftr" sz="quarter" idx="4"/>
          </p:nvPr>
        </p:nvSpPr>
        <p:spPr/>
        <p:txBody>
          <a:bodyPr/>
          <a:lstStyle/>
          <a:p>
            <a:pPr>
              <a:defRPr/>
            </a:pPr>
            <a:endParaRPr lang="en-GB"/>
          </a:p>
        </p:txBody>
      </p:sp>
      <p:sp>
        <p:nvSpPr>
          <p:cNvPr id="6" name="Slide Number Placeholder 5"/>
          <p:cNvSpPr>
            <a:spLocks noGrp="1"/>
          </p:cNvSpPr>
          <p:nvPr>
            <p:ph type="sldNum" sz="quarter" idx="5"/>
          </p:nvPr>
        </p:nvSpPr>
        <p:spPr/>
        <p:txBody>
          <a:bodyPr/>
          <a:lstStyle/>
          <a:p>
            <a:pPr>
              <a:defRPr/>
            </a:pPr>
            <a:fld id="{99BA9AB0-F7DE-477C-BC06-666D73DA4AD2}" type="slidenum">
              <a:rPr lang="en-GB" smtClean="0"/>
              <a:pPr>
                <a:defRPr/>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xfrm>
            <a:off x="896938" y="739775"/>
            <a:ext cx="4926012" cy="3695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22532" name="Header Placehold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endParaRPr lang="en-GB" smtClean="0">
              <a:solidFill>
                <a:srgbClr val="000000"/>
              </a:solidFill>
              <a:latin typeface="Arial" charset="0"/>
            </a:endParaRPr>
          </a:p>
        </p:txBody>
      </p:sp>
      <p:sp>
        <p:nvSpPr>
          <p:cNvPr id="22533" name="Footer Placeholder 4"/>
          <p:cNvSpPr>
            <a:spLocks noGrp="1"/>
          </p:cNvSpPr>
          <p:nvPr>
            <p:ph type="ftr" sz="quarter" idx="4"/>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endParaRPr lang="en-GB" smtClean="0">
              <a:solidFill>
                <a:srgbClr val="000000"/>
              </a:solidFill>
              <a:latin typeface="Arial" charset="0"/>
            </a:endParaRPr>
          </a:p>
        </p:txBody>
      </p:sp>
      <p:sp>
        <p:nvSpPr>
          <p:cNvPr id="22534" name="Slide Number Placeholder 5"/>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D842D6D2-5B4D-4AB4-A41B-5C36D925C03F}" type="slidenum">
              <a:rPr lang="en-GB" smtClean="0">
                <a:solidFill>
                  <a:srgbClr val="000000"/>
                </a:solidFill>
                <a:latin typeface="Arial" charset="0"/>
              </a:rPr>
              <a:pPr fontAlgn="base">
                <a:spcBef>
                  <a:spcPct val="0"/>
                </a:spcBef>
                <a:spcAft>
                  <a:spcPct val="0"/>
                </a:spcAft>
                <a:defRPr/>
              </a:pPr>
              <a:t>16</a:t>
            </a:fld>
            <a:endParaRPr lang="en-GB" smtClean="0">
              <a:solidFill>
                <a:srgbClr val="000000"/>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4" name="Header Placeholder 3"/>
          <p:cNvSpPr>
            <a:spLocks noGrp="1"/>
          </p:cNvSpPr>
          <p:nvPr>
            <p:ph type="hdr" sz="quarter"/>
          </p:nvPr>
        </p:nvSpPr>
        <p:spPr/>
        <p:txBody>
          <a:bodyPr/>
          <a:lstStyle/>
          <a:p>
            <a:pPr>
              <a:defRPr/>
            </a:pPr>
            <a:endParaRPr lang="en-GB"/>
          </a:p>
        </p:txBody>
      </p:sp>
      <p:sp>
        <p:nvSpPr>
          <p:cNvPr id="5" name="Footer Placeholder 4"/>
          <p:cNvSpPr>
            <a:spLocks noGrp="1"/>
          </p:cNvSpPr>
          <p:nvPr>
            <p:ph type="ftr" sz="quarter" idx="4"/>
          </p:nvPr>
        </p:nvSpPr>
        <p:spPr/>
        <p:txBody>
          <a:bodyPr/>
          <a:lstStyle/>
          <a:p>
            <a:pPr>
              <a:defRPr/>
            </a:pPr>
            <a:endParaRPr lang="en-GB"/>
          </a:p>
        </p:txBody>
      </p:sp>
      <p:sp>
        <p:nvSpPr>
          <p:cNvPr id="6" name="Slide Number Placeholder 5"/>
          <p:cNvSpPr>
            <a:spLocks noGrp="1"/>
          </p:cNvSpPr>
          <p:nvPr>
            <p:ph type="sldNum" sz="quarter" idx="5"/>
          </p:nvPr>
        </p:nvSpPr>
        <p:spPr/>
        <p:txBody>
          <a:bodyPr/>
          <a:lstStyle/>
          <a:p>
            <a:pPr>
              <a:defRPr/>
            </a:pPr>
            <a:fld id="{C4AB7736-3C61-46B7-958E-193A3199360F}" type="slidenum">
              <a:rPr lang="en-GB" smtClean="0"/>
              <a:pPr>
                <a:defRPr/>
              </a:pPr>
              <a:t>17</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Tx/>
              <a:buChar char="-"/>
            </a:pPr>
            <a:r>
              <a:rPr lang="en-GB" altLang="en-US" smtClean="0"/>
              <a:t>Timely event at the PPF approaches its 10 year of operation</a:t>
            </a:r>
          </a:p>
          <a:p>
            <a:pPr marL="171450" indent="-171450">
              <a:buFontTx/>
              <a:buChar char="-"/>
            </a:pPr>
            <a:r>
              <a:rPr lang="en-GB" altLang="en-US" smtClean="0"/>
              <a:t>Will begin with giving some background into our objectives and long term goals</a:t>
            </a:r>
          </a:p>
          <a:p>
            <a:pPr marL="171450" indent="-171450">
              <a:buFontTx/>
              <a:buChar char="-"/>
            </a:pPr>
            <a:r>
              <a:rPr lang="en-GB" altLang="en-US" smtClean="0"/>
              <a:t>Will briefly touch on how we are funded: the levy, through schemes transferring to us and through restructuring agreements. </a:t>
            </a:r>
          </a:p>
          <a:p>
            <a:pPr marL="171450" indent="-171450">
              <a:buFontTx/>
              <a:buChar char="-"/>
            </a:pPr>
            <a:r>
              <a:rPr lang="en-GB" altLang="en-US" smtClean="0"/>
              <a:t>Given recent press coverage, I will explain where and when we become involved in these agreements and hope to debug some myths.</a:t>
            </a:r>
          </a:p>
          <a:p>
            <a:pPr marL="171450" indent="-171450">
              <a:buFontTx/>
              <a:buChar char="-"/>
            </a:pPr>
            <a:r>
              <a:rPr lang="en-GB" altLang="en-US" smtClean="0"/>
              <a:t>Finally, I’ll talk about the challenges that lie ahead. </a:t>
            </a:r>
          </a:p>
        </p:txBody>
      </p:sp>
      <p:sp>
        <p:nvSpPr>
          <p:cNvPr id="4" name="Header Placeholder 3"/>
          <p:cNvSpPr>
            <a:spLocks noGrp="1"/>
          </p:cNvSpPr>
          <p:nvPr>
            <p:ph type="hdr" sz="quarter"/>
          </p:nvPr>
        </p:nvSpPr>
        <p:spPr/>
        <p:txBody>
          <a:bodyPr/>
          <a:lstStyle/>
          <a:p>
            <a:pPr>
              <a:defRPr/>
            </a:pPr>
            <a:endParaRPr lang="en-GB"/>
          </a:p>
        </p:txBody>
      </p:sp>
      <p:sp>
        <p:nvSpPr>
          <p:cNvPr id="5" name="Footer Placeholder 4"/>
          <p:cNvSpPr>
            <a:spLocks noGrp="1"/>
          </p:cNvSpPr>
          <p:nvPr>
            <p:ph type="ftr" sz="quarter" idx="4"/>
          </p:nvPr>
        </p:nvSpPr>
        <p:spPr/>
        <p:txBody>
          <a:bodyPr/>
          <a:lstStyle/>
          <a:p>
            <a:pPr>
              <a:defRPr/>
            </a:pPr>
            <a:endParaRPr lang="en-GB"/>
          </a:p>
        </p:txBody>
      </p:sp>
      <p:sp>
        <p:nvSpPr>
          <p:cNvPr id="6" name="Slide Number Placeholder 5"/>
          <p:cNvSpPr>
            <a:spLocks noGrp="1"/>
          </p:cNvSpPr>
          <p:nvPr>
            <p:ph type="sldNum" sz="quarter" idx="5"/>
          </p:nvPr>
        </p:nvSpPr>
        <p:spPr/>
        <p:txBody>
          <a:bodyPr/>
          <a:lstStyle/>
          <a:p>
            <a:pPr>
              <a:defRPr/>
            </a:pPr>
            <a:fld id="{59BAE892-0DA0-4FA4-8246-ADB7363C15D9}" type="slidenum">
              <a:rPr lang="en-GB" smtClean="0"/>
              <a:pPr>
                <a:defRPr/>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Tx/>
              <a:buChar char="•"/>
            </a:pPr>
            <a:r>
              <a:rPr lang="en-GB" altLang="en-US" smtClean="0"/>
              <a:t>This is the PPF today at a glance</a:t>
            </a:r>
          </a:p>
          <a:p>
            <a:pPr marL="171450" indent="-171450">
              <a:buFontTx/>
              <a:buChar char="•"/>
            </a:pPr>
            <a:endParaRPr lang="en-GB" altLang="en-US" smtClean="0"/>
          </a:p>
          <a:p>
            <a:pPr marL="171450" indent="-171450">
              <a:buFontTx/>
              <a:buChar char="•"/>
            </a:pPr>
            <a:r>
              <a:rPr lang="en-GB" altLang="en-US" smtClean="0"/>
              <a:t>When we opened our doors in 2005, we protected 7,800 schemes – this has rapidly decreased to the 6,225 we protect today.</a:t>
            </a:r>
          </a:p>
          <a:p>
            <a:pPr marL="171450" indent="-171450">
              <a:buFontTx/>
              <a:buChar char="•"/>
            </a:pPr>
            <a:endParaRPr lang="en-GB" altLang="en-US" smtClean="0"/>
          </a:p>
          <a:p>
            <a:pPr marL="171450" indent="-171450">
              <a:buFontTx/>
              <a:buChar char="•"/>
            </a:pPr>
            <a:r>
              <a:rPr lang="en-GB" altLang="en-US" smtClean="0"/>
              <a:t>Regardless of whether schemes are in the PPF, we still offer them protection in the event their company fails – and so we have a very important role to play in helping to prevent repetitions of situations as shown in the photo – the Pensions Action Group demonstrating outside of the Houses of Parliament. </a:t>
            </a:r>
          </a:p>
          <a:p>
            <a:pPr marL="171450" indent="-171450">
              <a:buFontTx/>
              <a:buChar char="•"/>
            </a:pPr>
            <a:endParaRPr lang="en-GB" altLang="en-US" smtClean="0"/>
          </a:p>
          <a:p>
            <a:pPr marL="171450" indent="-171450">
              <a:buFontTx/>
              <a:buChar char="•"/>
            </a:pPr>
            <a:r>
              <a:rPr lang="en-GB" altLang="en-US" smtClean="0"/>
              <a:t>In addition to providing compensation to our PPF members, we manage the FAS – which is a declining book. </a:t>
            </a:r>
          </a:p>
        </p:txBody>
      </p:sp>
      <p:sp>
        <p:nvSpPr>
          <p:cNvPr id="4" name="Header Placeholder 3"/>
          <p:cNvSpPr>
            <a:spLocks noGrp="1"/>
          </p:cNvSpPr>
          <p:nvPr>
            <p:ph type="hdr" sz="quarter"/>
          </p:nvPr>
        </p:nvSpPr>
        <p:spPr/>
        <p:txBody>
          <a:bodyPr/>
          <a:lstStyle/>
          <a:p>
            <a:pPr>
              <a:defRPr/>
            </a:pPr>
            <a:endParaRPr lang="en-GB"/>
          </a:p>
        </p:txBody>
      </p:sp>
      <p:sp>
        <p:nvSpPr>
          <p:cNvPr id="5" name="Footer Placeholder 4"/>
          <p:cNvSpPr>
            <a:spLocks noGrp="1"/>
          </p:cNvSpPr>
          <p:nvPr>
            <p:ph type="ftr" sz="quarter" idx="4"/>
          </p:nvPr>
        </p:nvSpPr>
        <p:spPr/>
        <p:txBody>
          <a:bodyPr/>
          <a:lstStyle/>
          <a:p>
            <a:pPr>
              <a:defRPr/>
            </a:pPr>
            <a:endParaRPr lang="en-GB"/>
          </a:p>
        </p:txBody>
      </p:sp>
      <p:sp>
        <p:nvSpPr>
          <p:cNvPr id="6" name="Slide Number Placeholder 5"/>
          <p:cNvSpPr>
            <a:spLocks noGrp="1"/>
          </p:cNvSpPr>
          <p:nvPr>
            <p:ph type="sldNum" sz="quarter" idx="5"/>
          </p:nvPr>
        </p:nvSpPr>
        <p:spPr/>
        <p:txBody>
          <a:bodyPr/>
          <a:lstStyle/>
          <a:p>
            <a:pPr>
              <a:defRPr/>
            </a:pPr>
            <a:fld id="{94C4967E-A398-48C3-BFB1-49B7F0D86AEC}" type="slidenum">
              <a:rPr lang="en-GB" smtClean="0"/>
              <a:pPr>
                <a:defRPr/>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Tx/>
              <a:buChar char="-"/>
            </a:pPr>
            <a:r>
              <a:rPr lang="en-GB" altLang="en-US" smtClean="0"/>
              <a:t>This gives you an idea of how quickly we have grown, both in terms of members and investment.</a:t>
            </a:r>
          </a:p>
          <a:p>
            <a:pPr marL="171450" indent="-171450">
              <a:buFontTx/>
              <a:buChar char="-"/>
            </a:pPr>
            <a:endParaRPr lang="en-GB" altLang="en-US" smtClean="0"/>
          </a:p>
          <a:p>
            <a:pPr marL="171450" indent="-171450">
              <a:buFontTx/>
              <a:buChar char="-"/>
            </a:pPr>
            <a:r>
              <a:rPr lang="en-GB" altLang="en-US" smtClean="0"/>
              <a:t>Our investment strategy plays a vital role in helping us to be able to pay our members.</a:t>
            </a:r>
          </a:p>
        </p:txBody>
      </p:sp>
      <p:sp>
        <p:nvSpPr>
          <p:cNvPr id="4" name="Header Placeholder 3"/>
          <p:cNvSpPr>
            <a:spLocks noGrp="1"/>
          </p:cNvSpPr>
          <p:nvPr>
            <p:ph type="hdr" sz="quarter"/>
          </p:nvPr>
        </p:nvSpPr>
        <p:spPr/>
        <p:txBody>
          <a:bodyPr/>
          <a:lstStyle/>
          <a:p>
            <a:pPr>
              <a:defRPr/>
            </a:pPr>
            <a:endParaRPr lang="en-GB"/>
          </a:p>
        </p:txBody>
      </p:sp>
      <p:sp>
        <p:nvSpPr>
          <p:cNvPr id="5" name="Footer Placeholder 4"/>
          <p:cNvSpPr>
            <a:spLocks noGrp="1"/>
          </p:cNvSpPr>
          <p:nvPr>
            <p:ph type="ftr" sz="quarter" idx="4"/>
          </p:nvPr>
        </p:nvSpPr>
        <p:spPr/>
        <p:txBody>
          <a:bodyPr/>
          <a:lstStyle/>
          <a:p>
            <a:pPr>
              <a:defRPr/>
            </a:pPr>
            <a:endParaRPr lang="en-GB"/>
          </a:p>
        </p:txBody>
      </p:sp>
      <p:sp>
        <p:nvSpPr>
          <p:cNvPr id="6" name="Slide Number Placeholder 5"/>
          <p:cNvSpPr>
            <a:spLocks noGrp="1"/>
          </p:cNvSpPr>
          <p:nvPr>
            <p:ph type="sldNum" sz="quarter" idx="5"/>
          </p:nvPr>
        </p:nvSpPr>
        <p:spPr/>
        <p:txBody>
          <a:bodyPr/>
          <a:lstStyle/>
          <a:p>
            <a:pPr>
              <a:defRPr/>
            </a:pPr>
            <a:fld id="{72429152-3E41-4728-B2C7-3EFD2E78A40E}" type="slidenum">
              <a:rPr lang="en-GB" smtClean="0"/>
              <a:pPr>
                <a:defRPr/>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eaLnBrk="1" hangingPunct="1">
              <a:buFontTx/>
              <a:buChar char="-"/>
              <a:defRPr/>
            </a:pPr>
            <a:r>
              <a:rPr lang="en-GB" dirty="0" smtClean="0"/>
              <a:t>We currently have three strategic objectives which we focus our work on and measure against to see how we are performing:</a:t>
            </a:r>
          </a:p>
          <a:p>
            <a:pPr marL="628650" lvl="1" indent="-171450" fontAlgn="t">
              <a:buFont typeface="Arial" panose="020B0604020202020204" pitchFamily="34" charset="0"/>
              <a:buChar char="•"/>
              <a:defRPr/>
            </a:pPr>
            <a:r>
              <a:rPr lang="en-GB" dirty="0" smtClean="0"/>
              <a:t>Meet our funding target  - through prudent and effective management of our balance sheet</a:t>
            </a:r>
          </a:p>
          <a:p>
            <a:pPr marL="628650" lvl="1" indent="-171450" fontAlgn="t">
              <a:buFont typeface="Arial" panose="020B0604020202020204" pitchFamily="34" charset="0"/>
              <a:buChar char="•"/>
              <a:defRPr/>
            </a:pPr>
            <a:r>
              <a:rPr lang="en-GB" dirty="0" smtClean="0"/>
              <a:t>Deliver excellent customer service -  to our members, levy payers and other stakeholders (political / industry experts)</a:t>
            </a:r>
          </a:p>
          <a:p>
            <a:pPr marL="628650" lvl="1" indent="-171450" eaLnBrk="1" hangingPunct="1">
              <a:buFont typeface="Arial" panose="020B0604020202020204" pitchFamily="34" charset="0"/>
              <a:buChar char="•"/>
              <a:defRPr/>
            </a:pPr>
            <a:r>
              <a:rPr lang="en-GB" dirty="0" smtClean="0"/>
              <a:t>Effectively manage our risk - pursue our mission within a high calibre framework of risk management</a:t>
            </a:r>
            <a:endParaRPr lang="en-GB" altLang="en-US" dirty="0" smtClean="0"/>
          </a:p>
          <a:p>
            <a:pPr marL="171450" indent="-171450" eaLnBrk="1" hangingPunct="1">
              <a:buFontTx/>
              <a:buChar char="-"/>
              <a:defRPr/>
            </a:pPr>
            <a:endParaRPr lang="en-GB" dirty="0" smtClean="0"/>
          </a:p>
          <a:p>
            <a:pPr marL="171450" indent="-171450" eaLnBrk="1" hangingPunct="1">
              <a:buFontTx/>
              <a:buChar char="-"/>
              <a:defRPr/>
            </a:pPr>
            <a:r>
              <a:rPr lang="en-GB" dirty="0" smtClean="0"/>
              <a:t>Our mission is to ‘pay the right person, the right amount at the right time’. </a:t>
            </a:r>
          </a:p>
          <a:p>
            <a:pPr marL="171450" indent="-171450" eaLnBrk="1" hangingPunct="1">
              <a:buFontTx/>
              <a:buChar char="-"/>
              <a:defRPr/>
            </a:pPr>
            <a:endParaRPr lang="en-GB" dirty="0" smtClean="0"/>
          </a:p>
          <a:p>
            <a:pPr marL="171450" indent="-171450" eaLnBrk="1" hangingPunct="1">
              <a:buFontTx/>
              <a:buChar char="-"/>
              <a:defRPr/>
            </a:pPr>
            <a:r>
              <a:rPr lang="en-GB" dirty="0" smtClean="0"/>
              <a:t>This all underpins our goal in being able to pay compensation to our members, which drives all aspects of our business as we are the safety net for all DB schemes in the UK.</a:t>
            </a:r>
          </a:p>
          <a:p>
            <a:pPr marL="171450" indent="-171450" eaLnBrk="1" hangingPunct="1">
              <a:buFontTx/>
              <a:buChar char="-"/>
              <a:defRPr/>
            </a:pPr>
            <a:endParaRPr lang="en-GB" dirty="0" smtClean="0"/>
          </a:p>
          <a:p>
            <a:pPr marL="171450" indent="-171450" eaLnBrk="1" hangingPunct="1">
              <a:buFontTx/>
              <a:buChar char="-"/>
              <a:defRPr/>
            </a:pPr>
            <a:endParaRPr lang="en-GB" dirty="0" smtClean="0"/>
          </a:p>
          <a:p>
            <a:pPr eaLnBrk="1" hangingPunct="1">
              <a:buFont typeface="Arial" charset="0"/>
              <a:buNone/>
              <a:defRPr/>
            </a:pPr>
            <a:endParaRPr lang="en-GB" dirty="0" smtClean="0"/>
          </a:p>
        </p:txBody>
      </p:sp>
      <p:sp>
        <p:nvSpPr>
          <p:cNvPr id="39940"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46088" eaLnBrk="0" hangingPunct="0">
              <a:defRPr>
                <a:solidFill>
                  <a:schemeClr val="tx1"/>
                </a:solidFill>
                <a:latin typeface="Arial" charset="0"/>
              </a:defRPr>
            </a:lvl1pPr>
            <a:lvl2pPr marL="742950" indent="-285750" defTabSz="446088" eaLnBrk="0" hangingPunct="0">
              <a:defRPr>
                <a:solidFill>
                  <a:schemeClr val="tx1"/>
                </a:solidFill>
                <a:latin typeface="Arial" charset="0"/>
              </a:defRPr>
            </a:lvl2pPr>
            <a:lvl3pPr marL="1143000" indent="-228600" defTabSz="446088" eaLnBrk="0" hangingPunct="0">
              <a:defRPr>
                <a:solidFill>
                  <a:schemeClr val="tx1"/>
                </a:solidFill>
                <a:latin typeface="Arial" charset="0"/>
              </a:defRPr>
            </a:lvl3pPr>
            <a:lvl4pPr marL="1600200" indent="-228600" defTabSz="446088" eaLnBrk="0" hangingPunct="0">
              <a:defRPr>
                <a:solidFill>
                  <a:schemeClr val="tx1"/>
                </a:solidFill>
                <a:latin typeface="Arial" charset="0"/>
              </a:defRPr>
            </a:lvl4pPr>
            <a:lvl5pPr marL="2057400" indent="-228600" defTabSz="446088" eaLnBrk="0" hangingPunct="0">
              <a:defRPr>
                <a:solidFill>
                  <a:schemeClr val="tx1"/>
                </a:solidFill>
                <a:latin typeface="Arial" charset="0"/>
              </a:defRPr>
            </a:lvl5pPr>
            <a:lvl6pPr marL="2514600" indent="-228600" defTabSz="446088" eaLnBrk="0" fontAlgn="base" hangingPunct="0">
              <a:spcBef>
                <a:spcPct val="0"/>
              </a:spcBef>
              <a:spcAft>
                <a:spcPct val="0"/>
              </a:spcAft>
              <a:defRPr>
                <a:solidFill>
                  <a:schemeClr val="tx1"/>
                </a:solidFill>
                <a:latin typeface="Arial" charset="0"/>
              </a:defRPr>
            </a:lvl6pPr>
            <a:lvl7pPr marL="2971800" indent="-228600" defTabSz="446088" eaLnBrk="0" fontAlgn="base" hangingPunct="0">
              <a:spcBef>
                <a:spcPct val="0"/>
              </a:spcBef>
              <a:spcAft>
                <a:spcPct val="0"/>
              </a:spcAft>
              <a:defRPr>
                <a:solidFill>
                  <a:schemeClr val="tx1"/>
                </a:solidFill>
                <a:latin typeface="Arial" charset="0"/>
              </a:defRPr>
            </a:lvl7pPr>
            <a:lvl8pPr marL="3429000" indent="-228600" defTabSz="446088" eaLnBrk="0" fontAlgn="base" hangingPunct="0">
              <a:spcBef>
                <a:spcPct val="0"/>
              </a:spcBef>
              <a:spcAft>
                <a:spcPct val="0"/>
              </a:spcAft>
              <a:defRPr>
                <a:solidFill>
                  <a:schemeClr val="tx1"/>
                </a:solidFill>
                <a:latin typeface="Arial" charset="0"/>
              </a:defRPr>
            </a:lvl8pPr>
            <a:lvl9pPr marL="3886200" indent="-228600" defTabSz="446088" eaLnBrk="0" fontAlgn="base" hangingPunct="0">
              <a:spcBef>
                <a:spcPct val="0"/>
              </a:spcBef>
              <a:spcAft>
                <a:spcPct val="0"/>
              </a:spcAft>
              <a:defRPr>
                <a:solidFill>
                  <a:schemeClr val="tx1"/>
                </a:solidFill>
                <a:latin typeface="Arial" charset="0"/>
              </a:defRPr>
            </a:lvl9pPr>
          </a:lstStyle>
          <a:p>
            <a:pPr eaLnBrk="1" hangingPunct="1">
              <a:defRPr/>
            </a:pPr>
            <a:fld id="{168B94A0-0B54-4524-9084-F2A84400E7D6}" type="slidenum">
              <a:rPr lang="en-GB" altLang="en-US" smtClean="0"/>
              <a:pPr eaLnBrk="1" hangingPunct="1">
                <a:defRPr/>
              </a:pPr>
              <a:t>5</a:t>
            </a:fld>
            <a:endParaRPr lang="en-GB"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xfrm>
            <a:off x="896938" y="739775"/>
            <a:ext cx="4926012" cy="3695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GB" altLang="en-US" smtClean="0"/>
              <a:t>We have set our long term strategy as becoming self-sufficient by 2030 for these reasons.</a:t>
            </a:r>
          </a:p>
          <a:p>
            <a:pPr marL="171450" indent="-171450" eaLnBrk="1" hangingPunct="1">
              <a:spcBef>
                <a:spcPct val="0"/>
              </a:spcBef>
              <a:buFontTx/>
              <a:buChar char="-"/>
            </a:pPr>
            <a:endParaRPr lang="en-GB" altLang="en-US" smtClean="0"/>
          </a:p>
          <a:p>
            <a:pPr marL="171450" indent="-171450" eaLnBrk="1" hangingPunct="1">
              <a:spcBef>
                <a:spcPct val="0"/>
              </a:spcBef>
              <a:buFontTx/>
              <a:buChar char="-"/>
            </a:pPr>
            <a:r>
              <a:rPr lang="en-GB" altLang="en-US" smtClean="0"/>
              <a:t>We measure the likelihood of achieving this goal with the ‘probability of success’ on an annual basis.</a:t>
            </a:r>
          </a:p>
          <a:p>
            <a:pPr marL="171450" indent="-171450" eaLnBrk="1" hangingPunct="1">
              <a:spcBef>
                <a:spcPct val="0"/>
              </a:spcBef>
              <a:buFontTx/>
              <a:buChar char="-"/>
            </a:pPr>
            <a:endParaRPr lang="en-GB" altLang="en-US" smtClean="0"/>
          </a:p>
          <a:p>
            <a:pPr marL="171450" indent="-171450" eaLnBrk="1" hangingPunct="1">
              <a:spcBef>
                <a:spcPct val="0"/>
              </a:spcBef>
              <a:buFontTx/>
              <a:buChar char="-"/>
            </a:pPr>
            <a:r>
              <a:rPr lang="en-GB" altLang="en-US" smtClean="0">
                <a:latin typeface="Verdana" pitchFamily="34" charset="0"/>
              </a:rPr>
              <a:t>Our 2013/14 target is 83% however we are currently at</a:t>
            </a:r>
            <a:r>
              <a:rPr lang="en-GB" altLang="en-US" smtClean="0"/>
              <a:t> 87 per cent. </a:t>
            </a:r>
          </a:p>
        </p:txBody>
      </p:sp>
      <p:sp>
        <p:nvSpPr>
          <p:cNvPr id="19460" name="Header Placehold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endParaRPr lang="en-GB" smtClean="0">
              <a:solidFill>
                <a:srgbClr val="000000"/>
              </a:solidFill>
              <a:latin typeface="Arial" charset="0"/>
            </a:endParaRPr>
          </a:p>
        </p:txBody>
      </p:sp>
      <p:sp>
        <p:nvSpPr>
          <p:cNvPr id="19461" name="Footer Placeholder 4"/>
          <p:cNvSpPr>
            <a:spLocks noGrp="1"/>
          </p:cNvSpPr>
          <p:nvPr>
            <p:ph type="ftr" sz="quarter" idx="4"/>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endParaRPr lang="en-GB" smtClean="0">
              <a:solidFill>
                <a:srgbClr val="000000"/>
              </a:solidFill>
              <a:latin typeface="Arial" charset="0"/>
            </a:endParaRPr>
          </a:p>
        </p:txBody>
      </p:sp>
      <p:sp>
        <p:nvSpPr>
          <p:cNvPr id="19462" name="Slide Number Placeholder 5"/>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2B561AF4-63C7-4DFC-B49A-930DAAF945AC}" type="slidenum">
              <a:rPr lang="en-GB" smtClean="0">
                <a:solidFill>
                  <a:srgbClr val="000000"/>
                </a:solidFill>
                <a:latin typeface="Arial" charset="0"/>
              </a:rPr>
              <a:pPr fontAlgn="base">
                <a:spcBef>
                  <a:spcPct val="0"/>
                </a:spcBef>
                <a:spcAft>
                  <a:spcPct val="0"/>
                </a:spcAft>
                <a:defRPr/>
              </a:pPr>
              <a:t>6</a:t>
            </a:fld>
            <a:endParaRPr lang="en-GB" smtClean="0">
              <a:solidFill>
                <a:srgbClr val="000000"/>
              </a:solidFill>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xfrm>
            <a:off x="896938" y="739775"/>
            <a:ext cx="4926012" cy="3695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GB" altLang="en-US" dirty="0" smtClean="0"/>
              <a:t>The levy has been pretty stable over the past few years, thanks to the new levy framework which aims to give greater stability and predictability to our levy payers. </a:t>
            </a:r>
          </a:p>
          <a:p>
            <a:pPr marL="171450" indent="-171450" eaLnBrk="1" hangingPunct="1">
              <a:spcBef>
                <a:spcPct val="0"/>
              </a:spcBef>
              <a:buFontTx/>
              <a:buChar char="•"/>
            </a:pPr>
            <a:endParaRPr lang="en-GB" altLang="en-US" dirty="0" smtClean="0"/>
          </a:p>
          <a:p>
            <a:pPr marL="171450" indent="-171450" eaLnBrk="1" hangingPunct="1">
              <a:spcBef>
                <a:spcPct val="0"/>
              </a:spcBef>
              <a:buFontTx/>
              <a:buChar char="•"/>
            </a:pPr>
            <a:r>
              <a:rPr lang="en-GB" altLang="en-US" dirty="0" smtClean="0"/>
              <a:t>Claims however have fluctuated somewhat in comparison:</a:t>
            </a:r>
          </a:p>
          <a:p>
            <a:pPr marL="628650" lvl="1" indent="-171450" eaLnBrk="1" hangingPunct="1">
              <a:spcBef>
                <a:spcPct val="0"/>
              </a:spcBef>
              <a:buFontTx/>
              <a:buChar char="•"/>
            </a:pPr>
            <a:r>
              <a:rPr lang="en-GB" altLang="en-US" dirty="0" smtClean="0"/>
              <a:t>2012/13 saw the year with the highest amount of claims to the PPF.</a:t>
            </a:r>
          </a:p>
          <a:p>
            <a:pPr marL="171450" indent="-171450" eaLnBrk="1" hangingPunct="1">
              <a:spcBef>
                <a:spcPct val="0"/>
              </a:spcBef>
              <a:buFontTx/>
              <a:buChar char="•"/>
            </a:pPr>
            <a:endParaRPr lang="en-GB" altLang="en-US" dirty="0" smtClean="0"/>
          </a:p>
          <a:p>
            <a:pPr marL="628650" lvl="1" indent="-171450" eaLnBrk="1" hangingPunct="1">
              <a:spcBef>
                <a:spcPct val="0"/>
              </a:spcBef>
              <a:buFontTx/>
              <a:buChar char="•"/>
            </a:pPr>
            <a:r>
              <a:rPr lang="en-GB" altLang="en-US" dirty="0" smtClean="0"/>
              <a:t>Claims to date 2013/14 (as at 30 Nov) - £340 million – however this is expected to grow slightly with recent large claims</a:t>
            </a:r>
          </a:p>
          <a:p>
            <a:pPr marL="171450" indent="-171450" eaLnBrk="1" hangingPunct="1">
              <a:spcBef>
                <a:spcPct val="0"/>
              </a:spcBef>
              <a:buFontTx/>
              <a:buChar char="•"/>
            </a:pPr>
            <a:endParaRPr lang="en-GB" altLang="en-US" dirty="0" smtClean="0"/>
          </a:p>
          <a:p>
            <a:pPr marL="171450" indent="-171450" eaLnBrk="1" hangingPunct="1">
              <a:spcBef>
                <a:spcPct val="0"/>
              </a:spcBef>
              <a:buFontTx/>
              <a:buChar char="•"/>
            </a:pPr>
            <a:r>
              <a:rPr lang="en-GB" altLang="en-US" dirty="0" smtClean="0"/>
              <a:t>Despite the recent high claims, we remain resilient and on course to meeting our 2030 goal.</a:t>
            </a:r>
          </a:p>
        </p:txBody>
      </p:sp>
      <p:sp>
        <p:nvSpPr>
          <p:cNvPr id="17412" name="Header Placehold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endParaRPr lang="en-GB" smtClean="0">
              <a:solidFill>
                <a:srgbClr val="000000"/>
              </a:solidFill>
              <a:latin typeface="Arial" charset="0"/>
            </a:endParaRPr>
          </a:p>
        </p:txBody>
      </p:sp>
      <p:sp>
        <p:nvSpPr>
          <p:cNvPr id="17413" name="Footer Placeholder 4"/>
          <p:cNvSpPr>
            <a:spLocks noGrp="1"/>
          </p:cNvSpPr>
          <p:nvPr>
            <p:ph type="ftr" sz="quarter" idx="4"/>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endParaRPr lang="en-GB" smtClean="0">
              <a:solidFill>
                <a:srgbClr val="000000"/>
              </a:solidFill>
              <a:latin typeface="Arial" charset="0"/>
            </a:endParaRPr>
          </a:p>
        </p:txBody>
      </p:sp>
      <p:sp>
        <p:nvSpPr>
          <p:cNvPr id="17414" name="Slide Number Placeholder 5"/>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3B0E6CD8-897B-414F-9A81-CF5821785DA0}" type="slidenum">
              <a:rPr lang="en-GB" smtClean="0">
                <a:solidFill>
                  <a:srgbClr val="000000"/>
                </a:solidFill>
                <a:latin typeface="Arial" charset="0"/>
              </a:rPr>
              <a:pPr fontAlgn="base">
                <a:spcBef>
                  <a:spcPct val="0"/>
                </a:spcBef>
                <a:spcAft>
                  <a:spcPct val="0"/>
                </a:spcAft>
                <a:defRPr/>
              </a:pPr>
              <a:t>7</a:t>
            </a:fld>
            <a:endParaRPr lang="en-GB" smtClean="0">
              <a:solidFill>
                <a:srgbClr val="000000"/>
              </a:solidFill>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Tx/>
              <a:buChar char="-"/>
            </a:pPr>
            <a:r>
              <a:rPr lang="en-GB" altLang="en-US" smtClean="0"/>
              <a:t>The PPF has three main funding streams: the levy, scheme assets and recoveries. This is invested and used to pay compensation.</a:t>
            </a:r>
          </a:p>
          <a:p>
            <a:pPr marL="171450" indent="-171450">
              <a:buFontTx/>
              <a:buChar char="-"/>
            </a:pPr>
            <a:endParaRPr lang="en-GB" altLang="en-US" smtClean="0"/>
          </a:p>
          <a:p>
            <a:pPr marL="171450" indent="-171450">
              <a:buFontTx/>
              <a:buChar char="-"/>
            </a:pPr>
            <a:r>
              <a:rPr lang="en-GB" altLang="en-US" smtClean="0"/>
              <a:t>It is important to stress that all of the funds go into one pot, along with our investment returns (which was 11% for the last financial year).</a:t>
            </a:r>
          </a:p>
          <a:p>
            <a:pPr marL="171450" indent="-171450">
              <a:buFontTx/>
              <a:buChar char="-"/>
            </a:pPr>
            <a:endParaRPr lang="en-GB" altLang="en-US" smtClean="0"/>
          </a:p>
          <a:p>
            <a:pPr marL="171450" indent="-171450">
              <a:buFontTx/>
              <a:buChar char="-"/>
            </a:pPr>
            <a:r>
              <a:rPr lang="en-GB" altLang="en-US" smtClean="0"/>
              <a:t>The pension scheme therefore no longer exists.</a:t>
            </a:r>
          </a:p>
          <a:p>
            <a:pPr marL="171450" indent="-171450">
              <a:buFontTx/>
              <a:buChar char="-"/>
            </a:pPr>
            <a:endParaRPr lang="en-GB" altLang="en-US" smtClean="0"/>
          </a:p>
          <a:p>
            <a:pPr marL="171450" indent="-171450">
              <a:buFontTx/>
              <a:buChar char="-"/>
            </a:pPr>
            <a:r>
              <a:rPr lang="en-GB" altLang="en-US" smtClean="0"/>
              <a:t>As at the end of November 2013, we had:</a:t>
            </a:r>
          </a:p>
          <a:p>
            <a:pPr marL="628650" lvl="1" indent="-171450">
              <a:buFontTx/>
              <a:buChar char="•"/>
            </a:pPr>
            <a:r>
              <a:rPr lang="en-GB" altLang="en-US" smtClean="0"/>
              <a:t>Assets to date - £8.31 billion</a:t>
            </a:r>
          </a:p>
          <a:p>
            <a:pPr marL="628650" lvl="1" indent="-171450">
              <a:buFontTx/>
              <a:buChar char="•"/>
            </a:pPr>
            <a:r>
              <a:rPr lang="en-GB" altLang="en-US" smtClean="0"/>
              <a:t>AUM - £15.6 billion</a:t>
            </a:r>
          </a:p>
          <a:p>
            <a:pPr marL="628650" lvl="1" indent="-171450">
              <a:buFontTx/>
              <a:buChar char="•"/>
            </a:pPr>
            <a:r>
              <a:rPr lang="en-GB" altLang="en-US" smtClean="0"/>
              <a:t>2012/13 Levy - £630 million collected</a:t>
            </a:r>
          </a:p>
          <a:p>
            <a:pPr marL="628650" lvl="1" indent="-171450">
              <a:buFontTx/>
              <a:buChar char="•"/>
            </a:pPr>
            <a:r>
              <a:rPr lang="en-GB" altLang="en-US" smtClean="0"/>
              <a:t>Over £1 billion paid in PPF compensation</a:t>
            </a:r>
          </a:p>
          <a:p>
            <a:pPr marL="171450" indent="-171450">
              <a:buFontTx/>
              <a:buChar char="-"/>
            </a:pPr>
            <a:endParaRPr lang="en-GB" altLang="en-US" smtClean="0"/>
          </a:p>
        </p:txBody>
      </p:sp>
      <p:sp>
        <p:nvSpPr>
          <p:cNvPr id="33796" name="Header Placeholder 3"/>
          <p:cNvSpPr>
            <a:spLocks noGrp="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defRPr>
                <a:solidFill>
                  <a:schemeClr val="tx1"/>
                </a:solidFill>
                <a:latin typeface="Arial" charset="0"/>
              </a:defRPr>
            </a:lvl1pPr>
            <a:lvl2pPr marL="736115" indent="-283121" eaLnBrk="0" hangingPunct="0">
              <a:defRPr>
                <a:solidFill>
                  <a:schemeClr val="tx1"/>
                </a:solidFill>
                <a:latin typeface="Arial" charset="0"/>
              </a:defRPr>
            </a:lvl2pPr>
            <a:lvl3pPr marL="1132484" indent="-226497" eaLnBrk="0" hangingPunct="0">
              <a:defRPr>
                <a:solidFill>
                  <a:schemeClr val="tx1"/>
                </a:solidFill>
                <a:latin typeface="Arial" charset="0"/>
              </a:defRPr>
            </a:lvl3pPr>
            <a:lvl4pPr marL="1585478" indent="-226497" eaLnBrk="0" hangingPunct="0">
              <a:defRPr>
                <a:solidFill>
                  <a:schemeClr val="tx1"/>
                </a:solidFill>
                <a:latin typeface="Arial" charset="0"/>
              </a:defRPr>
            </a:lvl4pPr>
            <a:lvl5pPr marL="2038472" indent="-226497" eaLnBrk="0" hangingPunct="0">
              <a:defRPr>
                <a:solidFill>
                  <a:schemeClr val="tx1"/>
                </a:solidFill>
                <a:latin typeface="Arial" charset="0"/>
              </a:defRPr>
            </a:lvl5pPr>
            <a:lvl6pPr marL="2491466" indent="-226497" defTabSz="452994" eaLnBrk="0" fontAlgn="base" hangingPunct="0">
              <a:spcBef>
                <a:spcPct val="0"/>
              </a:spcBef>
              <a:spcAft>
                <a:spcPct val="0"/>
              </a:spcAft>
              <a:defRPr>
                <a:solidFill>
                  <a:schemeClr val="tx1"/>
                </a:solidFill>
                <a:latin typeface="Arial" charset="0"/>
              </a:defRPr>
            </a:lvl6pPr>
            <a:lvl7pPr marL="2944459" indent="-226497" defTabSz="452994" eaLnBrk="0" fontAlgn="base" hangingPunct="0">
              <a:spcBef>
                <a:spcPct val="0"/>
              </a:spcBef>
              <a:spcAft>
                <a:spcPct val="0"/>
              </a:spcAft>
              <a:defRPr>
                <a:solidFill>
                  <a:schemeClr val="tx1"/>
                </a:solidFill>
                <a:latin typeface="Arial" charset="0"/>
              </a:defRPr>
            </a:lvl7pPr>
            <a:lvl8pPr marL="3397453" indent="-226497" defTabSz="452994" eaLnBrk="0" fontAlgn="base" hangingPunct="0">
              <a:spcBef>
                <a:spcPct val="0"/>
              </a:spcBef>
              <a:spcAft>
                <a:spcPct val="0"/>
              </a:spcAft>
              <a:defRPr>
                <a:solidFill>
                  <a:schemeClr val="tx1"/>
                </a:solidFill>
                <a:latin typeface="Arial" charset="0"/>
              </a:defRPr>
            </a:lvl8pPr>
            <a:lvl9pPr marL="3850447" indent="-226497" defTabSz="452994" eaLnBrk="0" fontAlgn="base" hangingPunct="0">
              <a:spcBef>
                <a:spcPct val="0"/>
              </a:spcBef>
              <a:spcAft>
                <a:spcPct val="0"/>
              </a:spcAft>
              <a:defRPr>
                <a:solidFill>
                  <a:schemeClr val="tx1"/>
                </a:solidFill>
                <a:latin typeface="Arial" charset="0"/>
              </a:defRPr>
            </a:lvl9pPr>
          </a:lstStyle>
          <a:p>
            <a:pPr eaLnBrk="1" hangingPunct="1">
              <a:defRPr/>
            </a:pPr>
            <a:endParaRPr lang="en-GB">
              <a:solidFill>
                <a:prstClr val="black"/>
              </a:solidFill>
            </a:endParaRPr>
          </a:p>
        </p:txBody>
      </p:sp>
      <p:sp>
        <p:nvSpPr>
          <p:cNvPr id="33797" name="Footer Placeholder 4"/>
          <p:cNvSpPr>
            <a:spLocks noGrp="1"/>
          </p:cNvSpPr>
          <p:nvPr>
            <p:ph type="ftr" sz="quarter" idx="4"/>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6115" indent="-283121" eaLnBrk="0" hangingPunct="0">
              <a:defRPr>
                <a:solidFill>
                  <a:schemeClr val="tx1"/>
                </a:solidFill>
                <a:latin typeface="Arial" charset="0"/>
              </a:defRPr>
            </a:lvl2pPr>
            <a:lvl3pPr marL="1132484" indent="-226497" eaLnBrk="0" hangingPunct="0">
              <a:defRPr>
                <a:solidFill>
                  <a:schemeClr val="tx1"/>
                </a:solidFill>
                <a:latin typeface="Arial" charset="0"/>
              </a:defRPr>
            </a:lvl3pPr>
            <a:lvl4pPr marL="1585478" indent="-226497" eaLnBrk="0" hangingPunct="0">
              <a:defRPr>
                <a:solidFill>
                  <a:schemeClr val="tx1"/>
                </a:solidFill>
                <a:latin typeface="Arial" charset="0"/>
              </a:defRPr>
            </a:lvl4pPr>
            <a:lvl5pPr marL="2038472" indent="-226497" eaLnBrk="0" hangingPunct="0">
              <a:defRPr>
                <a:solidFill>
                  <a:schemeClr val="tx1"/>
                </a:solidFill>
                <a:latin typeface="Arial" charset="0"/>
              </a:defRPr>
            </a:lvl5pPr>
            <a:lvl6pPr marL="2491466" indent="-226497" defTabSz="452994" eaLnBrk="0" fontAlgn="base" hangingPunct="0">
              <a:spcBef>
                <a:spcPct val="0"/>
              </a:spcBef>
              <a:spcAft>
                <a:spcPct val="0"/>
              </a:spcAft>
              <a:defRPr>
                <a:solidFill>
                  <a:schemeClr val="tx1"/>
                </a:solidFill>
                <a:latin typeface="Arial" charset="0"/>
              </a:defRPr>
            </a:lvl6pPr>
            <a:lvl7pPr marL="2944459" indent="-226497" defTabSz="452994" eaLnBrk="0" fontAlgn="base" hangingPunct="0">
              <a:spcBef>
                <a:spcPct val="0"/>
              </a:spcBef>
              <a:spcAft>
                <a:spcPct val="0"/>
              </a:spcAft>
              <a:defRPr>
                <a:solidFill>
                  <a:schemeClr val="tx1"/>
                </a:solidFill>
                <a:latin typeface="Arial" charset="0"/>
              </a:defRPr>
            </a:lvl7pPr>
            <a:lvl8pPr marL="3397453" indent="-226497" defTabSz="452994" eaLnBrk="0" fontAlgn="base" hangingPunct="0">
              <a:spcBef>
                <a:spcPct val="0"/>
              </a:spcBef>
              <a:spcAft>
                <a:spcPct val="0"/>
              </a:spcAft>
              <a:defRPr>
                <a:solidFill>
                  <a:schemeClr val="tx1"/>
                </a:solidFill>
                <a:latin typeface="Arial" charset="0"/>
              </a:defRPr>
            </a:lvl8pPr>
            <a:lvl9pPr marL="3850447" indent="-226497" defTabSz="452994" eaLnBrk="0" fontAlgn="base" hangingPunct="0">
              <a:spcBef>
                <a:spcPct val="0"/>
              </a:spcBef>
              <a:spcAft>
                <a:spcPct val="0"/>
              </a:spcAft>
              <a:defRPr>
                <a:solidFill>
                  <a:schemeClr val="tx1"/>
                </a:solidFill>
                <a:latin typeface="Arial" charset="0"/>
              </a:defRPr>
            </a:lvl9pPr>
          </a:lstStyle>
          <a:p>
            <a:pPr eaLnBrk="1" hangingPunct="1">
              <a:defRPr/>
            </a:pPr>
            <a:endParaRPr lang="en-GB">
              <a:solidFill>
                <a:prstClr val="black"/>
              </a:solidFill>
            </a:endParaRPr>
          </a:p>
        </p:txBody>
      </p:sp>
      <p:sp>
        <p:nvSpPr>
          <p:cNvPr id="33798" name="Slide Number Placeholder 5"/>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36115" indent="-283121" eaLnBrk="0" hangingPunct="0">
              <a:defRPr>
                <a:solidFill>
                  <a:schemeClr val="tx1"/>
                </a:solidFill>
                <a:latin typeface="Arial" charset="0"/>
              </a:defRPr>
            </a:lvl2pPr>
            <a:lvl3pPr marL="1132484" indent="-226497" eaLnBrk="0" hangingPunct="0">
              <a:defRPr>
                <a:solidFill>
                  <a:schemeClr val="tx1"/>
                </a:solidFill>
                <a:latin typeface="Arial" charset="0"/>
              </a:defRPr>
            </a:lvl3pPr>
            <a:lvl4pPr marL="1585478" indent="-226497" eaLnBrk="0" hangingPunct="0">
              <a:defRPr>
                <a:solidFill>
                  <a:schemeClr val="tx1"/>
                </a:solidFill>
                <a:latin typeface="Arial" charset="0"/>
              </a:defRPr>
            </a:lvl4pPr>
            <a:lvl5pPr marL="2038472" indent="-226497" eaLnBrk="0" hangingPunct="0">
              <a:defRPr>
                <a:solidFill>
                  <a:schemeClr val="tx1"/>
                </a:solidFill>
                <a:latin typeface="Arial" charset="0"/>
              </a:defRPr>
            </a:lvl5pPr>
            <a:lvl6pPr marL="2491466" indent="-226497" defTabSz="452994" eaLnBrk="0" fontAlgn="base" hangingPunct="0">
              <a:spcBef>
                <a:spcPct val="0"/>
              </a:spcBef>
              <a:spcAft>
                <a:spcPct val="0"/>
              </a:spcAft>
              <a:defRPr>
                <a:solidFill>
                  <a:schemeClr val="tx1"/>
                </a:solidFill>
                <a:latin typeface="Arial" charset="0"/>
              </a:defRPr>
            </a:lvl6pPr>
            <a:lvl7pPr marL="2944459" indent="-226497" defTabSz="452994" eaLnBrk="0" fontAlgn="base" hangingPunct="0">
              <a:spcBef>
                <a:spcPct val="0"/>
              </a:spcBef>
              <a:spcAft>
                <a:spcPct val="0"/>
              </a:spcAft>
              <a:defRPr>
                <a:solidFill>
                  <a:schemeClr val="tx1"/>
                </a:solidFill>
                <a:latin typeface="Arial" charset="0"/>
              </a:defRPr>
            </a:lvl7pPr>
            <a:lvl8pPr marL="3397453" indent="-226497" defTabSz="452994" eaLnBrk="0" fontAlgn="base" hangingPunct="0">
              <a:spcBef>
                <a:spcPct val="0"/>
              </a:spcBef>
              <a:spcAft>
                <a:spcPct val="0"/>
              </a:spcAft>
              <a:defRPr>
                <a:solidFill>
                  <a:schemeClr val="tx1"/>
                </a:solidFill>
                <a:latin typeface="Arial" charset="0"/>
              </a:defRPr>
            </a:lvl8pPr>
            <a:lvl9pPr marL="3850447" indent="-226497" defTabSz="452994" eaLnBrk="0" fontAlgn="base" hangingPunct="0">
              <a:spcBef>
                <a:spcPct val="0"/>
              </a:spcBef>
              <a:spcAft>
                <a:spcPct val="0"/>
              </a:spcAft>
              <a:defRPr>
                <a:solidFill>
                  <a:schemeClr val="tx1"/>
                </a:solidFill>
                <a:latin typeface="Arial" charset="0"/>
              </a:defRPr>
            </a:lvl9pPr>
          </a:lstStyle>
          <a:p>
            <a:pPr eaLnBrk="1" hangingPunct="1">
              <a:defRPr/>
            </a:pPr>
            <a:fld id="{9A828558-6D45-4167-9E9A-72A3EE8C2FCF}" type="slidenum">
              <a:rPr lang="en-GB">
                <a:solidFill>
                  <a:prstClr val="black"/>
                </a:solidFill>
              </a:rPr>
              <a:pPr eaLnBrk="1" hangingPunct="1">
                <a:defRPr/>
              </a:pPr>
              <a:t>8</a:t>
            </a:fld>
            <a:endParaRPr lang="en-GB">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Rectangle 3"/>
          <p:cNvSpPr>
            <a:spLocks noGrp="1" noChangeArrowheads="1"/>
          </p:cNvSpPr>
          <p:nvPr>
            <p:ph type="body" idx="1"/>
          </p:nvPr>
        </p:nvSpPr>
        <p:spPr bwMode="auto">
          <a:xfrm>
            <a:off x="671513" y="4683125"/>
            <a:ext cx="5375275" cy="4432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GB" altLang="en-US" sz="1100" smtClean="0">
                <a:latin typeface="Verdana" pitchFamily="34" charset="0"/>
                <a:ea typeface="Verdana" pitchFamily="34" charset="0"/>
                <a:cs typeface="Verdana" pitchFamily="34" charset="0"/>
              </a:rPr>
              <a:t>This gives an idea of what is involved in the assessment period.</a:t>
            </a:r>
          </a:p>
          <a:p>
            <a:pPr marL="171450" indent="-171450" eaLnBrk="1" hangingPunct="1">
              <a:spcBef>
                <a:spcPct val="0"/>
              </a:spcBef>
              <a:buFontTx/>
              <a:buChar char="-"/>
            </a:pPr>
            <a:endParaRPr lang="en-GB" altLang="en-US" sz="1100" smtClean="0">
              <a:latin typeface="Verdana" pitchFamily="34" charset="0"/>
              <a:ea typeface="Verdana" pitchFamily="34" charset="0"/>
              <a:cs typeface="Verdana" pitchFamily="34" charset="0"/>
            </a:endParaRPr>
          </a:p>
          <a:p>
            <a:pPr marL="171450" indent="-171450" eaLnBrk="1" hangingPunct="1">
              <a:spcBef>
                <a:spcPct val="0"/>
              </a:spcBef>
              <a:buFontTx/>
              <a:buChar char="-"/>
            </a:pPr>
            <a:r>
              <a:rPr lang="en-GB" altLang="en-US" sz="1100" smtClean="0">
                <a:latin typeface="Verdana" pitchFamily="34" charset="0"/>
                <a:ea typeface="Verdana" pitchFamily="34" charset="0"/>
                <a:cs typeface="Verdana" pitchFamily="34" charset="0"/>
              </a:rPr>
              <a:t>It is important to highlight that it is an involved process which can often take several years.</a:t>
            </a:r>
          </a:p>
          <a:p>
            <a:pPr marL="171450" indent="-171450" eaLnBrk="1" hangingPunct="1">
              <a:spcBef>
                <a:spcPct val="0"/>
              </a:spcBef>
              <a:buFontTx/>
              <a:buChar char="-"/>
            </a:pPr>
            <a:endParaRPr lang="en-GB" altLang="en-US" sz="1100" smtClean="0">
              <a:latin typeface="Verdana" pitchFamily="34" charset="0"/>
              <a:ea typeface="Verdana" pitchFamily="34" charset="0"/>
              <a:cs typeface="Verdana" pitchFamily="34" charset="0"/>
            </a:endParaRPr>
          </a:p>
          <a:p>
            <a:pPr marL="171450" indent="-171450" eaLnBrk="1" hangingPunct="1">
              <a:spcBef>
                <a:spcPct val="0"/>
              </a:spcBef>
              <a:buFontTx/>
              <a:buChar char="-"/>
            </a:pPr>
            <a:r>
              <a:rPr lang="en-GB" altLang="en-US" sz="1100" smtClean="0">
                <a:latin typeface="Verdana" pitchFamily="34" charset="0"/>
                <a:ea typeface="Verdana" pitchFamily="34" charset="0"/>
                <a:cs typeface="Verdana" pitchFamily="34" charset="0"/>
              </a:rPr>
              <a:t>The industry average is around 8 years, however we have brought that substantially down to 1 to 2 years, and even to a few months in some cases.</a:t>
            </a:r>
          </a:p>
          <a:p>
            <a:pPr marL="171450" indent="-171450" eaLnBrk="1" hangingPunct="1">
              <a:spcBef>
                <a:spcPct val="0"/>
              </a:spcBef>
              <a:buFontTx/>
              <a:buChar char="-"/>
            </a:pPr>
            <a:endParaRPr lang="en-GB" altLang="en-US" sz="1100" smtClean="0">
              <a:latin typeface="Verdana" pitchFamily="34" charset="0"/>
              <a:ea typeface="Verdana" pitchFamily="34" charset="0"/>
              <a:cs typeface="Verdana" pitchFamily="34" charset="0"/>
            </a:endParaRPr>
          </a:p>
          <a:p>
            <a:pPr marL="171450" indent="-171450" eaLnBrk="1" hangingPunct="1">
              <a:spcBef>
                <a:spcPct val="0"/>
              </a:spcBef>
              <a:buFontTx/>
              <a:buChar char="-"/>
            </a:pPr>
            <a:r>
              <a:rPr lang="en-GB" altLang="en-US" sz="1100" smtClean="0">
                <a:latin typeface="Verdana" pitchFamily="34" charset="0"/>
                <a:ea typeface="Verdana" pitchFamily="34" charset="0"/>
                <a:cs typeface="Verdana" pitchFamily="34" charset="0"/>
              </a:rPr>
              <a:t>One of the biggest problems we face is the quality of data that pension schemes hold on their members. This can often cause ‘hold ups’ in the scheme ‘progressing’ through the assessment period.</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6629" name="Rectangle 5"/>
          <p:cNvSpPr>
            <a:spLocks noGrp="1" noChangeArrowheads="1"/>
          </p:cNvSpPr>
          <p:nvPr>
            <p:ph type="subTitle" sz="quarter" idx="1"/>
          </p:nvPr>
        </p:nvSpPr>
        <p:spPr>
          <a:xfrm>
            <a:off x="685801" y="4727575"/>
            <a:ext cx="6450623" cy="558800"/>
          </a:xfrm>
        </p:spPr>
        <p:txBody>
          <a:bodyPr/>
          <a:lstStyle>
            <a:lvl1pPr marL="0" indent="0">
              <a:buFont typeface="Arial" charset="0"/>
              <a:buNone/>
              <a:defRPr sz="2200" smtClean="0"/>
            </a:lvl1pPr>
          </a:lstStyle>
          <a:p>
            <a:pPr lvl="0"/>
            <a:r>
              <a:rPr lang="en-GB" noProof="0" smtClean="0"/>
              <a:t>Click to edit Master subtitle style</a:t>
            </a:r>
          </a:p>
        </p:txBody>
      </p:sp>
      <p:sp>
        <p:nvSpPr>
          <p:cNvPr id="26630" name="Rectangle 6"/>
          <p:cNvSpPr>
            <a:spLocks noGrp="1" noChangeArrowheads="1"/>
          </p:cNvSpPr>
          <p:nvPr>
            <p:ph type="ctrTitle" sz="quarter"/>
          </p:nvPr>
        </p:nvSpPr>
        <p:spPr>
          <a:xfrm>
            <a:off x="685800" y="3257551"/>
            <a:ext cx="7927731" cy="1470025"/>
          </a:xfrm>
        </p:spPr>
        <p:txBody>
          <a:bodyPr/>
          <a:lstStyle>
            <a:lvl1pPr>
              <a:defRPr sz="3300" smtClean="0"/>
            </a:lvl1pPr>
          </a:lstStyle>
          <a:p>
            <a:pPr lvl="0"/>
            <a:r>
              <a:rPr lang="en-GB" noProof="0" smtClean="0"/>
              <a:t>Click to edit Master title style</a:t>
            </a:r>
          </a:p>
        </p:txBody>
      </p:sp>
    </p:spTree>
    <p:extLst>
      <p:ext uri="{BB962C8B-B14F-4D97-AF65-F5344CB8AC3E}">
        <p14:creationId xmlns:p14="http://schemas.microsoft.com/office/powerpoint/2010/main" val="973019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Tree>
    <p:extLst>
      <p:ext uri="{BB962C8B-B14F-4D97-AF65-F5344CB8AC3E}">
        <p14:creationId xmlns:p14="http://schemas.microsoft.com/office/powerpoint/2010/main" val="2278393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5281719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40"/>
            <a:ext cx="222885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95301" y="274640"/>
            <a:ext cx="653415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3957646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829408" y="561975"/>
            <a:ext cx="6400800" cy="668338"/>
          </a:xfrm>
        </p:spPr>
        <p:txBody>
          <a:bodyPr/>
          <a:lstStyle/>
          <a:p>
            <a:r>
              <a:rPr lang="en-US" smtClean="0"/>
              <a:t>Click to edit Master title style</a:t>
            </a:r>
            <a:endParaRPr lang="en-GB"/>
          </a:p>
        </p:txBody>
      </p:sp>
      <p:sp>
        <p:nvSpPr>
          <p:cNvPr id="3" name="Chart Placeholder 2"/>
          <p:cNvSpPr>
            <a:spLocks noGrp="1"/>
          </p:cNvSpPr>
          <p:nvPr>
            <p:ph type="chart" idx="1"/>
          </p:nvPr>
        </p:nvSpPr>
        <p:spPr>
          <a:xfrm>
            <a:off x="723900" y="2466975"/>
            <a:ext cx="7772400" cy="3659188"/>
          </a:xfrm>
        </p:spPr>
        <p:txBody>
          <a:bodyPr/>
          <a:lstStyle/>
          <a:p>
            <a:pPr lvl="0"/>
            <a:endParaRPr lang="en-GB" noProof="0"/>
          </a:p>
        </p:txBody>
      </p:sp>
    </p:spTree>
    <p:extLst>
      <p:ext uri="{BB962C8B-B14F-4D97-AF65-F5344CB8AC3E}">
        <p14:creationId xmlns:p14="http://schemas.microsoft.com/office/powerpoint/2010/main" val="23848034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9408" y="561975"/>
            <a:ext cx="6400800" cy="668338"/>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723900" y="2466975"/>
            <a:ext cx="3815862" cy="36591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80438" y="2466975"/>
            <a:ext cx="3815862" cy="36591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601789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Tree>
    <p:extLst>
      <p:ext uri="{BB962C8B-B14F-4D97-AF65-F5344CB8AC3E}">
        <p14:creationId xmlns:p14="http://schemas.microsoft.com/office/powerpoint/2010/main" val="82334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1327270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Tree>
    <p:extLst>
      <p:ext uri="{BB962C8B-B14F-4D97-AF65-F5344CB8AC3E}">
        <p14:creationId xmlns:p14="http://schemas.microsoft.com/office/powerpoint/2010/main" val="2035624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95300" y="1600202"/>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5029200" y="1600202"/>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1605864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1295072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Tree>
    <p:extLst>
      <p:ext uri="{BB962C8B-B14F-4D97-AF65-F5344CB8AC3E}">
        <p14:creationId xmlns:p14="http://schemas.microsoft.com/office/powerpoint/2010/main" val="1642593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64139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Tree>
    <p:extLst>
      <p:ext uri="{BB962C8B-B14F-4D97-AF65-F5344CB8AC3E}">
        <p14:creationId xmlns:p14="http://schemas.microsoft.com/office/powerpoint/2010/main" val="591527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1026" name="Rectangle 12"/>
          <p:cNvSpPr>
            <a:spLocks noGrp="1" noChangeArrowheads="1"/>
          </p:cNvSpPr>
          <p:nvPr>
            <p:ph type="title"/>
          </p:nvPr>
        </p:nvSpPr>
        <p:spPr bwMode="auto">
          <a:xfrm>
            <a:off x="828675" y="561975"/>
            <a:ext cx="6400800" cy="668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13"/>
          <p:cNvSpPr>
            <a:spLocks noGrp="1" noChangeArrowheads="1"/>
          </p:cNvSpPr>
          <p:nvPr>
            <p:ph type="body" idx="1"/>
          </p:nvPr>
        </p:nvSpPr>
        <p:spPr bwMode="auto">
          <a:xfrm>
            <a:off x="723900" y="2466975"/>
            <a:ext cx="7772400" cy="365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Tree>
  </p:cSld>
  <p:clrMap bg1="lt1" tx1="dk1" bg2="lt2" tx2="dk2" accent1="accent1" accent2="accent2" accent3="accent3" accent4="accent4" accent5="accent5" accent6="accent6" hlink="hlink" folHlink="folHlink"/>
  <p:sldLayoutIdLst>
    <p:sldLayoutId id="2147484172" r:id="rId1"/>
    <p:sldLayoutId id="2147484159" r:id="rId2"/>
    <p:sldLayoutId id="2147484160" r:id="rId3"/>
    <p:sldLayoutId id="2147484161" r:id="rId4"/>
    <p:sldLayoutId id="2147484162" r:id="rId5"/>
    <p:sldLayoutId id="2147484163" r:id="rId6"/>
    <p:sldLayoutId id="2147484164" r:id="rId7"/>
    <p:sldLayoutId id="2147484165" r:id="rId8"/>
    <p:sldLayoutId id="2147484166" r:id="rId9"/>
    <p:sldLayoutId id="2147484167" r:id="rId10"/>
    <p:sldLayoutId id="2147484168" r:id="rId11"/>
    <p:sldLayoutId id="2147484169" r:id="rId12"/>
    <p:sldLayoutId id="2147484170" r:id="rId13"/>
    <p:sldLayoutId id="2147484171" r:id="rId14"/>
  </p:sldLayoutIdLst>
  <p:txStyles>
    <p:titleStyle>
      <a:lvl1pPr algn="l" defTabSz="457200" rtl="0" eaLnBrk="0" fontAlgn="base" hangingPunct="0">
        <a:spcBef>
          <a:spcPct val="0"/>
        </a:spcBef>
        <a:spcAft>
          <a:spcPct val="0"/>
        </a:spcAft>
        <a:defRPr sz="1600" kern="1200">
          <a:solidFill>
            <a:srgbClr val="7A1A57"/>
          </a:solidFill>
          <a:latin typeface="Verdana" pitchFamily="34" charset="0"/>
          <a:ea typeface="+mj-ea"/>
          <a:cs typeface="+mj-cs"/>
        </a:defRPr>
      </a:lvl1pPr>
      <a:lvl2pPr algn="l" defTabSz="457200" rtl="0" eaLnBrk="0" fontAlgn="base" hangingPunct="0">
        <a:spcBef>
          <a:spcPct val="0"/>
        </a:spcBef>
        <a:spcAft>
          <a:spcPct val="0"/>
        </a:spcAft>
        <a:defRPr sz="1600">
          <a:solidFill>
            <a:srgbClr val="7A1A57"/>
          </a:solidFill>
          <a:latin typeface="Verdana" pitchFamily="34" charset="0"/>
        </a:defRPr>
      </a:lvl2pPr>
      <a:lvl3pPr algn="l" defTabSz="457200" rtl="0" eaLnBrk="0" fontAlgn="base" hangingPunct="0">
        <a:spcBef>
          <a:spcPct val="0"/>
        </a:spcBef>
        <a:spcAft>
          <a:spcPct val="0"/>
        </a:spcAft>
        <a:defRPr sz="1600">
          <a:solidFill>
            <a:srgbClr val="7A1A57"/>
          </a:solidFill>
          <a:latin typeface="Verdana" pitchFamily="34" charset="0"/>
        </a:defRPr>
      </a:lvl3pPr>
      <a:lvl4pPr algn="l" defTabSz="457200" rtl="0" eaLnBrk="0" fontAlgn="base" hangingPunct="0">
        <a:spcBef>
          <a:spcPct val="0"/>
        </a:spcBef>
        <a:spcAft>
          <a:spcPct val="0"/>
        </a:spcAft>
        <a:defRPr sz="1600">
          <a:solidFill>
            <a:srgbClr val="7A1A57"/>
          </a:solidFill>
          <a:latin typeface="Verdana" pitchFamily="34" charset="0"/>
        </a:defRPr>
      </a:lvl4pPr>
      <a:lvl5pPr algn="l" defTabSz="457200" rtl="0" eaLnBrk="0" fontAlgn="base" hangingPunct="0">
        <a:spcBef>
          <a:spcPct val="0"/>
        </a:spcBef>
        <a:spcAft>
          <a:spcPct val="0"/>
        </a:spcAft>
        <a:defRPr sz="1600">
          <a:solidFill>
            <a:srgbClr val="7A1A57"/>
          </a:solidFill>
          <a:latin typeface="Verdana" pitchFamily="34" charset="0"/>
        </a:defRPr>
      </a:lvl5pPr>
      <a:lvl6pPr marL="457200" algn="l" defTabSz="457200" rtl="0" fontAlgn="base">
        <a:spcBef>
          <a:spcPct val="0"/>
        </a:spcBef>
        <a:spcAft>
          <a:spcPct val="0"/>
        </a:spcAft>
        <a:defRPr sz="1600">
          <a:solidFill>
            <a:srgbClr val="7A1A57"/>
          </a:solidFill>
          <a:latin typeface="Verdana" pitchFamily="34" charset="0"/>
        </a:defRPr>
      </a:lvl6pPr>
      <a:lvl7pPr marL="914400" algn="l" defTabSz="457200" rtl="0" fontAlgn="base">
        <a:spcBef>
          <a:spcPct val="0"/>
        </a:spcBef>
        <a:spcAft>
          <a:spcPct val="0"/>
        </a:spcAft>
        <a:defRPr sz="1600">
          <a:solidFill>
            <a:srgbClr val="7A1A57"/>
          </a:solidFill>
          <a:latin typeface="Verdana" pitchFamily="34" charset="0"/>
        </a:defRPr>
      </a:lvl7pPr>
      <a:lvl8pPr marL="1371600" algn="l" defTabSz="457200" rtl="0" fontAlgn="base">
        <a:spcBef>
          <a:spcPct val="0"/>
        </a:spcBef>
        <a:spcAft>
          <a:spcPct val="0"/>
        </a:spcAft>
        <a:defRPr sz="1600">
          <a:solidFill>
            <a:srgbClr val="7A1A57"/>
          </a:solidFill>
          <a:latin typeface="Verdana" pitchFamily="34" charset="0"/>
        </a:defRPr>
      </a:lvl8pPr>
      <a:lvl9pPr marL="1828800" algn="l" defTabSz="457200" rtl="0" fontAlgn="base">
        <a:spcBef>
          <a:spcPct val="0"/>
        </a:spcBef>
        <a:spcAft>
          <a:spcPct val="0"/>
        </a:spcAft>
        <a:defRPr sz="1600">
          <a:solidFill>
            <a:srgbClr val="7A1A57"/>
          </a:solidFill>
          <a:latin typeface="Verdana" pitchFamily="34" charset="0"/>
        </a:defRPr>
      </a:lvl9pPr>
    </p:titleStyle>
    <p:bodyStyle>
      <a:lvl1pPr marL="342900" indent="-342900" algn="l" defTabSz="457200" rtl="0" eaLnBrk="0" fontAlgn="base" hangingPunct="0">
        <a:spcBef>
          <a:spcPct val="20000"/>
        </a:spcBef>
        <a:spcAft>
          <a:spcPct val="0"/>
        </a:spcAft>
        <a:buFont typeface="Arial" charset="0"/>
        <a:buChar char="•"/>
        <a:defRPr sz="3300" kern="1200">
          <a:solidFill>
            <a:srgbClr val="7A1A57"/>
          </a:solidFill>
          <a:latin typeface="Verdana" pitchFamily="34" charset="0"/>
          <a:ea typeface="+mn-ea"/>
          <a:cs typeface="+mn-cs"/>
        </a:defRPr>
      </a:lvl1pPr>
      <a:lvl2pPr marL="742950" indent="-285750" algn="l" defTabSz="457200" rtl="0" eaLnBrk="0" fontAlgn="base" hangingPunct="0">
        <a:spcBef>
          <a:spcPct val="20000"/>
        </a:spcBef>
        <a:spcAft>
          <a:spcPct val="0"/>
        </a:spcAft>
        <a:buFont typeface="Arial" charset="0"/>
        <a:buChar char="–"/>
        <a:defRPr sz="2200" kern="1200">
          <a:solidFill>
            <a:srgbClr val="7A1A57"/>
          </a:solidFill>
          <a:latin typeface="Verdana" pitchFamily="34" charset="0"/>
          <a:ea typeface="+mn-ea"/>
          <a:cs typeface="+mn-cs"/>
        </a:defRPr>
      </a:lvl2pPr>
      <a:lvl3pPr marL="1143000" indent="-228600" algn="l" defTabSz="457200" rtl="0" eaLnBrk="0" fontAlgn="base" hangingPunct="0">
        <a:spcBef>
          <a:spcPct val="20000"/>
        </a:spcBef>
        <a:spcAft>
          <a:spcPct val="0"/>
        </a:spcAft>
        <a:buFont typeface="Arial" charset="0"/>
        <a:buChar char="•"/>
        <a:defRPr sz="1600" kern="1200">
          <a:solidFill>
            <a:srgbClr val="7A1A57"/>
          </a:solidFill>
          <a:latin typeface="Verdana" pitchFamily="34" charset="0"/>
          <a:ea typeface="+mn-ea"/>
          <a:cs typeface="+mn-cs"/>
        </a:defRPr>
      </a:lvl3pPr>
      <a:lvl4pPr marL="1600200" indent="-228600" algn="l" defTabSz="457200" rtl="0" eaLnBrk="0" fontAlgn="base" hangingPunct="0">
        <a:spcBef>
          <a:spcPct val="20000"/>
        </a:spcBef>
        <a:spcAft>
          <a:spcPct val="0"/>
        </a:spcAft>
        <a:buFont typeface="Arial" charset="0"/>
        <a:buChar char="–"/>
        <a:defRPr sz="1600" kern="1200">
          <a:solidFill>
            <a:srgbClr val="7A1A57"/>
          </a:solidFill>
          <a:latin typeface="Verdana" pitchFamily="34" charset="0"/>
          <a:ea typeface="+mn-ea"/>
          <a:cs typeface="+mn-cs"/>
        </a:defRPr>
      </a:lvl4pPr>
      <a:lvl5pPr marL="2057400" indent="-228600" algn="l" defTabSz="457200" rtl="0" eaLnBrk="0" fontAlgn="base" hangingPunct="0">
        <a:spcBef>
          <a:spcPct val="20000"/>
        </a:spcBef>
        <a:spcAft>
          <a:spcPct val="0"/>
        </a:spcAft>
        <a:buFont typeface="Arial" charset="0"/>
        <a:buChar char="»"/>
        <a:defRPr sz="1600" kern="1200">
          <a:solidFill>
            <a:srgbClr val="7A1A57"/>
          </a:solidFill>
          <a:latin typeface="Verdana"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4213" y="2174875"/>
            <a:ext cx="7927975" cy="1685925"/>
          </a:xfrm>
        </p:spPr>
        <p:txBody>
          <a:bodyPr/>
          <a:lstStyle/>
          <a:p>
            <a:pPr algn="ctr" eaLnBrk="1" hangingPunct="1"/>
            <a:r>
              <a:rPr lang="en-GB" altLang="en-US" sz="3600" dirty="0"/>
              <a:t>Protecting People’s Futures </a:t>
            </a:r>
          </a:p>
        </p:txBody>
      </p:sp>
      <p:sp>
        <p:nvSpPr>
          <p:cNvPr id="3075" name="Rectangle 3"/>
          <p:cNvSpPr>
            <a:spLocks noGrp="1" noChangeArrowheads="1"/>
          </p:cNvSpPr>
          <p:nvPr>
            <p:ph type="subTitle" idx="1"/>
          </p:nvPr>
        </p:nvSpPr>
        <p:spPr>
          <a:xfrm>
            <a:off x="611188" y="4868863"/>
            <a:ext cx="8281987" cy="558800"/>
          </a:xfrm>
        </p:spPr>
        <p:txBody>
          <a:bodyPr/>
          <a:lstStyle/>
          <a:p>
            <a:pPr eaLnBrk="1" hangingPunct="1"/>
            <a:r>
              <a:rPr lang="en-GB" altLang="en-US" sz="2400"/>
              <a:t>David Taylor – Director of Strategy and Legal Affairs</a:t>
            </a:r>
          </a:p>
        </p:txBody>
      </p:sp>
      <p:sp>
        <p:nvSpPr>
          <p:cNvPr id="3076" name="TextBox 1"/>
          <p:cNvSpPr txBox="1">
            <a:spLocks noChangeArrowheads="1"/>
          </p:cNvSpPr>
          <p:nvPr/>
        </p:nvSpPr>
        <p:spPr bwMode="auto">
          <a:xfrm>
            <a:off x="684213" y="5516563"/>
            <a:ext cx="77755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300">
                <a:solidFill>
                  <a:srgbClr val="7A1A57"/>
                </a:solidFill>
                <a:latin typeface="Verdana" pitchFamily="34" charset="0"/>
              </a:defRPr>
            </a:lvl1pPr>
            <a:lvl2pPr marL="742950" indent="-285750" eaLnBrk="0" hangingPunct="0">
              <a:spcBef>
                <a:spcPct val="20000"/>
              </a:spcBef>
              <a:buFont typeface="Arial" charset="0"/>
              <a:buChar char="–"/>
              <a:defRPr sz="2200">
                <a:solidFill>
                  <a:srgbClr val="7A1A57"/>
                </a:solidFill>
                <a:latin typeface="Verdana" pitchFamily="34" charset="0"/>
              </a:defRPr>
            </a:lvl2pPr>
            <a:lvl3pPr marL="1143000" indent="-228600" eaLnBrk="0" hangingPunct="0">
              <a:spcBef>
                <a:spcPct val="20000"/>
              </a:spcBef>
              <a:buFont typeface="Arial" charset="0"/>
              <a:buChar char="•"/>
              <a:defRPr sz="1600">
                <a:solidFill>
                  <a:srgbClr val="7A1A57"/>
                </a:solidFill>
                <a:latin typeface="Verdana" pitchFamily="34" charset="0"/>
              </a:defRPr>
            </a:lvl3pPr>
            <a:lvl4pPr marL="1600200" indent="-228600" eaLnBrk="0" hangingPunct="0">
              <a:spcBef>
                <a:spcPct val="20000"/>
              </a:spcBef>
              <a:buFont typeface="Arial" charset="0"/>
              <a:buChar char="–"/>
              <a:defRPr sz="1600">
                <a:solidFill>
                  <a:srgbClr val="7A1A57"/>
                </a:solidFill>
                <a:latin typeface="Verdana" pitchFamily="34" charset="0"/>
              </a:defRPr>
            </a:lvl4pPr>
            <a:lvl5pPr marL="2057400" indent="-228600" eaLnBrk="0" hangingPunct="0">
              <a:spcBef>
                <a:spcPct val="20000"/>
              </a:spcBef>
              <a:buFont typeface="Arial" charset="0"/>
              <a:buChar char="»"/>
              <a:defRPr sz="1600">
                <a:solidFill>
                  <a:srgbClr val="7A1A57"/>
                </a:solidFill>
                <a:latin typeface="Verdana" pitchFamily="34" charset="0"/>
              </a:defRPr>
            </a:lvl5pPr>
            <a:lvl6pPr marL="2514600" indent="-228600" eaLnBrk="0" fontAlgn="base" hangingPunct="0">
              <a:spcBef>
                <a:spcPct val="20000"/>
              </a:spcBef>
              <a:spcAft>
                <a:spcPct val="0"/>
              </a:spcAft>
              <a:buFont typeface="Arial" charset="0"/>
              <a:buChar char="»"/>
              <a:defRPr sz="1600">
                <a:solidFill>
                  <a:srgbClr val="7A1A57"/>
                </a:solidFill>
                <a:latin typeface="Verdana" pitchFamily="34" charset="0"/>
              </a:defRPr>
            </a:lvl6pPr>
            <a:lvl7pPr marL="2971800" indent="-228600" eaLnBrk="0" fontAlgn="base" hangingPunct="0">
              <a:spcBef>
                <a:spcPct val="20000"/>
              </a:spcBef>
              <a:spcAft>
                <a:spcPct val="0"/>
              </a:spcAft>
              <a:buFont typeface="Arial" charset="0"/>
              <a:buChar char="»"/>
              <a:defRPr sz="1600">
                <a:solidFill>
                  <a:srgbClr val="7A1A57"/>
                </a:solidFill>
                <a:latin typeface="Verdana" pitchFamily="34" charset="0"/>
              </a:defRPr>
            </a:lvl7pPr>
            <a:lvl8pPr marL="3429000" indent="-228600" eaLnBrk="0" fontAlgn="base" hangingPunct="0">
              <a:spcBef>
                <a:spcPct val="20000"/>
              </a:spcBef>
              <a:spcAft>
                <a:spcPct val="0"/>
              </a:spcAft>
              <a:buFont typeface="Arial" charset="0"/>
              <a:buChar char="»"/>
              <a:defRPr sz="1600">
                <a:solidFill>
                  <a:srgbClr val="7A1A57"/>
                </a:solidFill>
                <a:latin typeface="Verdana" pitchFamily="34" charset="0"/>
              </a:defRPr>
            </a:lvl8pPr>
            <a:lvl9pPr marL="3886200" indent="-228600" eaLnBrk="0" fontAlgn="base" hangingPunct="0">
              <a:spcBef>
                <a:spcPct val="20000"/>
              </a:spcBef>
              <a:spcAft>
                <a:spcPct val="0"/>
              </a:spcAft>
              <a:buFont typeface="Arial" charset="0"/>
              <a:buChar char="»"/>
              <a:defRPr sz="1600">
                <a:solidFill>
                  <a:srgbClr val="7A1A57"/>
                </a:solidFill>
                <a:latin typeface="Verdana" pitchFamily="34" charset="0"/>
              </a:defRPr>
            </a:lvl9pPr>
          </a:lstStyle>
          <a:p>
            <a:pPr eaLnBrk="1" hangingPunct="1">
              <a:spcBef>
                <a:spcPct val="0"/>
              </a:spcBef>
              <a:buFontTx/>
              <a:buNone/>
            </a:pPr>
            <a:r>
              <a:rPr lang="en-GB" altLang="en-US" sz="2000">
                <a:solidFill>
                  <a:srgbClr val="6B0042"/>
                </a:solidFill>
              </a:rPr>
              <a:t>Occupational Pensioners Alliance – 20 February 2014</a:t>
            </a:r>
            <a:endParaRPr lang="en-GB" altLang="en-US" sz="1800">
              <a:solidFill>
                <a:srgbClr val="6B004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GB" altLang="en-US" sz="2000" dirty="0" smtClean="0"/>
              <a:t>The Pension Protection Levy</a:t>
            </a:r>
          </a:p>
        </p:txBody>
      </p:sp>
      <p:sp>
        <p:nvSpPr>
          <p:cNvPr id="14339" name="Content Placeholder 1"/>
          <p:cNvSpPr>
            <a:spLocks noGrp="1"/>
          </p:cNvSpPr>
          <p:nvPr>
            <p:ph idx="1"/>
          </p:nvPr>
        </p:nvSpPr>
        <p:spPr>
          <a:xfrm>
            <a:off x="755576" y="1628800"/>
            <a:ext cx="8064500" cy="4751387"/>
          </a:xfrm>
        </p:spPr>
        <p:txBody>
          <a:bodyPr/>
          <a:lstStyle/>
          <a:p>
            <a:pPr algn="just"/>
            <a:r>
              <a:rPr lang="en-GB" altLang="en-US" sz="1800" dirty="0" smtClean="0"/>
              <a:t>It is risk-based and is calculated by looking at the likelihood of employer insolvency and the funding position of the scheme</a:t>
            </a:r>
          </a:p>
          <a:p>
            <a:pPr algn="just"/>
            <a:endParaRPr lang="en-GB" altLang="en-US" sz="1800" dirty="0" smtClean="0"/>
          </a:p>
          <a:p>
            <a:pPr algn="just"/>
            <a:r>
              <a:rPr lang="en-GB" altLang="en-US" sz="1800" dirty="0" smtClean="0"/>
              <a:t>We have fixed some of the factors in calculating the levy to offer greater predictability for pension schemes</a:t>
            </a:r>
          </a:p>
          <a:p>
            <a:pPr algn="just"/>
            <a:endParaRPr lang="en-GB" altLang="en-US" sz="1800" dirty="0" smtClean="0"/>
          </a:p>
          <a:p>
            <a:pPr algn="just"/>
            <a:r>
              <a:rPr lang="en-GB" altLang="en-US" sz="1800" dirty="0" smtClean="0"/>
              <a:t>For the 2013/14 year we set our levy estimate at £630 million. This rose to £695 million for </a:t>
            </a:r>
            <a:r>
              <a:rPr lang="en-GB" altLang="en-US" sz="1800" dirty="0" smtClean="0"/>
              <a:t>2014/15.</a:t>
            </a:r>
            <a:endParaRPr lang="en-GB" altLang="en-US" sz="1800" dirty="0" smtClean="0"/>
          </a:p>
          <a:p>
            <a:pPr marL="0" indent="0" algn="just">
              <a:buNone/>
            </a:pPr>
            <a:endParaRPr lang="en-GB" altLang="en-US" sz="1800" dirty="0" smtClean="0"/>
          </a:p>
          <a:p>
            <a:pPr algn="just"/>
            <a:r>
              <a:rPr lang="en-GB" altLang="en-US" sz="1800" dirty="0" smtClean="0"/>
              <a:t>The average levy bill for 2013/14 is £94,062, with bills ranging from £1 to £18,000,000.</a:t>
            </a:r>
          </a:p>
          <a:p>
            <a:pPr algn="just"/>
            <a:endParaRPr lang="en-GB" altLang="en-US" sz="1800" dirty="0"/>
          </a:p>
          <a:p>
            <a:pPr algn="just"/>
            <a:r>
              <a:rPr lang="en-GB" altLang="en-US" sz="1800" dirty="0" smtClean="0"/>
              <a:t>We are currently undertaking our three yearly review of the levy rules and are switching our insolvency provider to Experian.</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33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827584" y="620688"/>
            <a:ext cx="6400800" cy="668338"/>
          </a:xfrm>
        </p:spPr>
        <p:txBody>
          <a:bodyPr/>
          <a:lstStyle/>
          <a:p>
            <a:pPr eaLnBrk="1" hangingPunct="1"/>
            <a:r>
              <a:rPr lang="en-GB" altLang="en-US" sz="2000" dirty="0" smtClean="0"/>
              <a:t>Restructuring and insolvency: where we get involved</a:t>
            </a:r>
          </a:p>
        </p:txBody>
      </p:sp>
      <p:sp>
        <p:nvSpPr>
          <p:cNvPr id="4099" name="Rectangle 3"/>
          <p:cNvSpPr>
            <a:spLocks noGrp="1" noChangeArrowheads="1"/>
          </p:cNvSpPr>
          <p:nvPr>
            <p:ph type="body" idx="1"/>
          </p:nvPr>
        </p:nvSpPr>
        <p:spPr>
          <a:xfrm>
            <a:off x="723900" y="1989138"/>
            <a:ext cx="8024564" cy="4065587"/>
          </a:xfrm>
        </p:spPr>
        <p:txBody>
          <a:bodyPr/>
          <a:lstStyle/>
          <a:p>
            <a:pPr marL="0" indent="0" eaLnBrk="1" hangingPunct="1">
              <a:buFont typeface="Arial" charset="0"/>
              <a:buNone/>
              <a:defRPr/>
            </a:pPr>
            <a:r>
              <a:rPr lang="en-GB" sz="2000" dirty="0" smtClean="0"/>
              <a:t>Two main areas:</a:t>
            </a:r>
          </a:p>
          <a:p>
            <a:pPr marL="0" indent="0" eaLnBrk="1" hangingPunct="1">
              <a:buFont typeface="Arial" charset="0"/>
              <a:buNone/>
              <a:defRPr/>
            </a:pPr>
            <a:endParaRPr lang="en-GB" sz="2000" dirty="0" smtClean="0"/>
          </a:p>
          <a:p>
            <a:pPr marL="914400" lvl="1" indent="-457200" eaLnBrk="1" hangingPunct="1">
              <a:buFont typeface="+mj-lt"/>
              <a:buAutoNum type="arabicPeriod"/>
              <a:defRPr/>
            </a:pPr>
            <a:r>
              <a:rPr lang="en-GB" sz="2000" dirty="0" smtClean="0"/>
              <a:t>Insolvency of corporate sponsors</a:t>
            </a:r>
          </a:p>
          <a:p>
            <a:pPr marL="914400" lvl="1" indent="-457200" eaLnBrk="1" hangingPunct="1">
              <a:buFont typeface="+mj-lt"/>
              <a:buAutoNum type="arabicPeriod"/>
              <a:defRPr/>
            </a:pPr>
            <a:endParaRPr lang="en-GB" sz="2000" dirty="0" smtClean="0"/>
          </a:p>
          <a:p>
            <a:pPr marL="914400" lvl="1" indent="-457200" eaLnBrk="1" hangingPunct="1">
              <a:buFont typeface="+mj-lt"/>
              <a:buAutoNum type="arabicPeriod"/>
              <a:defRPr/>
            </a:pPr>
            <a:r>
              <a:rPr lang="en-GB" sz="2000" dirty="0" smtClean="0"/>
              <a:t>Restructurings:</a:t>
            </a:r>
          </a:p>
          <a:p>
            <a:pPr marL="1371600" lvl="2" indent="-457200" eaLnBrk="1" hangingPunct="1">
              <a:buFont typeface="+mj-lt"/>
              <a:buAutoNum type="alphaLcParenR"/>
              <a:defRPr/>
            </a:pPr>
            <a:r>
              <a:rPr lang="en-GB" sz="2000" dirty="0" smtClean="0"/>
              <a:t>Compromise agreements – with a Regulated Apportionment Arrangement (RAA)</a:t>
            </a:r>
          </a:p>
          <a:p>
            <a:pPr marL="1371600" lvl="2" indent="-457200" eaLnBrk="1" hangingPunct="1">
              <a:buFont typeface="+mj-lt"/>
              <a:buAutoNum type="alphaLcParenR"/>
              <a:defRPr/>
            </a:pPr>
            <a:endParaRPr lang="en-GB" sz="2000" dirty="0" smtClean="0"/>
          </a:p>
          <a:p>
            <a:pPr marL="1371600" lvl="2" indent="-457200" eaLnBrk="1" hangingPunct="1">
              <a:buFont typeface="+mj-lt"/>
              <a:buAutoNum type="alphaLcParenR"/>
              <a:defRPr/>
            </a:pPr>
            <a:r>
              <a:rPr lang="en-GB" sz="2000" dirty="0" smtClean="0"/>
              <a:t>Company Voluntary Arrangements (CVAs) </a:t>
            </a:r>
            <a:endParaRPr lang="en-GB" sz="2000" dirty="0"/>
          </a:p>
          <a:p>
            <a:pPr marL="1371600" lvl="2" indent="-457200" eaLnBrk="1" hangingPunct="1">
              <a:buFont typeface="+mj-lt"/>
              <a:buAutoNum type="alphaLcParenR"/>
              <a:defRPr/>
            </a:pPr>
            <a:endParaRPr lang="en-GB" sz="2000" dirty="0" smtClean="0"/>
          </a:p>
          <a:p>
            <a:pPr marL="0" lvl="2" indent="0" eaLnBrk="1" hangingPunct="1">
              <a:buNone/>
              <a:defRPr/>
            </a:pPr>
            <a:r>
              <a:rPr lang="en-GB" sz="2000" dirty="0" smtClean="0"/>
              <a:t>The PPF takes over the creditor rights of the pension scheme</a:t>
            </a:r>
            <a:endParaRPr lang="en-GB" sz="2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099">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099">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9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828675" y="561975"/>
            <a:ext cx="7056438" cy="668338"/>
          </a:xfrm>
        </p:spPr>
        <p:txBody>
          <a:bodyPr/>
          <a:lstStyle/>
          <a:p>
            <a:r>
              <a:rPr lang="en-GB" altLang="en-US" sz="2000" dirty="0" smtClean="0"/>
              <a:t>When we will become involved in ‘deals’</a:t>
            </a:r>
          </a:p>
        </p:txBody>
      </p:sp>
      <p:sp>
        <p:nvSpPr>
          <p:cNvPr id="17411" name="Content Placeholder 2"/>
          <p:cNvSpPr>
            <a:spLocks noGrp="1"/>
          </p:cNvSpPr>
          <p:nvPr>
            <p:ph idx="1"/>
          </p:nvPr>
        </p:nvSpPr>
        <p:spPr>
          <a:xfrm>
            <a:off x="615950" y="1668463"/>
            <a:ext cx="7880350" cy="4640262"/>
          </a:xfrm>
        </p:spPr>
        <p:txBody>
          <a:bodyPr/>
          <a:lstStyle/>
          <a:p>
            <a:r>
              <a:rPr lang="en-GB" altLang="en-US" sz="1800" dirty="0" smtClean="0"/>
              <a:t>Essential that employer insolvency is inevitable</a:t>
            </a:r>
          </a:p>
          <a:p>
            <a:endParaRPr lang="en-GB" altLang="en-US" sz="1200" dirty="0" smtClean="0"/>
          </a:p>
          <a:p>
            <a:r>
              <a:rPr lang="en-GB" altLang="en-US" sz="1800" dirty="0" smtClean="0"/>
              <a:t>Outcome demonstrably better in RAA than insolvency</a:t>
            </a:r>
          </a:p>
          <a:p>
            <a:endParaRPr lang="en-GB" altLang="en-US" sz="1200" dirty="0" smtClean="0"/>
          </a:p>
          <a:p>
            <a:r>
              <a:rPr lang="en-GB" altLang="en-US" sz="1800" dirty="0" smtClean="0">
                <a:ea typeface="Verdana" pitchFamily="34" charset="0"/>
                <a:cs typeface="Verdana" pitchFamily="34" charset="0"/>
              </a:rPr>
              <a:t>Anti-embarrassment equity – 10% or 33%</a:t>
            </a:r>
          </a:p>
          <a:p>
            <a:endParaRPr lang="en-GB" altLang="en-US" sz="1200" dirty="0" smtClean="0">
              <a:ea typeface="Verdana" pitchFamily="34" charset="0"/>
              <a:cs typeface="Verdana" pitchFamily="34" charset="0"/>
            </a:endParaRPr>
          </a:p>
          <a:p>
            <a:r>
              <a:rPr lang="en-GB" altLang="en-US" sz="1800" dirty="0" smtClean="0"/>
              <a:t>A better outcome is not possible by other means (including use of the Pensions Regulator’s (</a:t>
            </a:r>
            <a:r>
              <a:rPr lang="en-GB" altLang="en-US" sz="1800" dirty="0" err="1" smtClean="0"/>
              <a:t>tPR’s</a:t>
            </a:r>
            <a:r>
              <a:rPr lang="en-GB" altLang="en-US" sz="1800" dirty="0" smtClean="0"/>
              <a:t>) powers)</a:t>
            </a:r>
          </a:p>
          <a:p>
            <a:endParaRPr lang="en-GB" altLang="en-US" sz="1200" dirty="0" smtClean="0"/>
          </a:p>
          <a:p>
            <a:r>
              <a:rPr lang="en-GB" altLang="en-US" sz="1800" dirty="0" err="1" smtClean="0"/>
              <a:t>tPR</a:t>
            </a:r>
            <a:r>
              <a:rPr lang="en-GB" altLang="en-US" sz="1800" dirty="0" smtClean="0"/>
              <a:t> clearance and PPF non-objection required</a:t>
            </a:r>
          </a:p>
          <a:p>
            <a:endParaRPr lang="en-GB" altLang="en-US" sz="1200" dirty="0" smtClean="0"/>
          </a:p>
          <a:p>
            <a:r>
              <a:rPr lang="en-GB" altLang="en-US" sz="1800" dirty="0" smtClean="0"/>
              <a:t>PPF/trustee costs to be covered by the employer</a:t>
            </a:r>
          </a:p>
          <a:p>
            <a:endParaRPr lang="en-GB" altLang="en-US" sz="1200" dirty="0" smtClean="0"/>
          </a:p>
          <a:p>
            <a:r>
              <a:rPr lang="en-GB" altLang="en-US" sz="1800" dirty="0" smtClean="0"/>
              <a:t>Equitable treatment of scheme against other creditors and shareholders</a:t>
            </a:r>
          </a:p>
          <a:p>
            <a:endParaRPr lang="en-GB" altLang="en-US" sz="20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411">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411">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411">
                                            <p:txEl>
                                              <p:pRg st="8" end="8"/>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411">
                                            <p:txEl>
                                              <p:pRg st="10" end="1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411">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Title 1"/>
          <p:cNvSpPr>
            <a:spLocks noGrp="1"/>
          </p:cNvSpPr>
          <p:nvPr>
            <p:ph type="title"/>
          </p:nvPr>
        </p:nvSpPr>
        <p:spPr/>
        <p:txBody>
          <a:bodyPr/>
          <a:lstStyle/>
          <a:p>
            <a:r>
              <a:rPr lang="en-GB" altLang="en-US" sz="2000" dirty="0" smtClean="0"/>
              <a:t>Attitude of the courts – the </a:t>
            </a:r>
            <a:r>
              <a:rPr lang="en-GB" altLang="en-US" sz="2000" i="1" dirty="0" smtClean="0"/>
              <a:t>Ilford</a:t>
            </a:r>
            <a:r>
              <a:rPr lang="en-GB" altLang="en-US" sz="2000" dirty="0" smtClean="0"/>
              <a:t> case</a:t>
            </a:r>
          </a:p>
        </p:txBody>
      </p:sp>
      <p:graphicFrame>
        <p:nvGraphicFramePr>
          <p:cNvPr id="5" name="Chart 4"/>
          <p:cNvGraphicFramePr>
            <a:graphicFrameLocks/>
          </p:cNvGraphicFramePr>
          <p:nvPr>
            <p:extLst>
              <p:ext uri="{D42A27DB-BD31-4B8C-83A1-F6EECF244321}">
                <p14:modId xmlns:p14="http://schemas.microsoft.com/office/powerpoint/2010/main" val="792140854"/>
              </p:ext>
            </p:extLst>
          </p:nvPr>
        </p:nvGraphicFramePr>
        <p:xfrm>
          <a:off x="1115616" y="1556792"/>
          <a:ext cx="7344816" cy="417646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828675" y="561975"/>
            <a:ext cx="6911975" cy="668338"/>
          </a:xfrm>
        </p:spPr>
        <p:txBody>
          <a:bodyPr/>
          <a:lstStyle/>
          <a:p>
            <a:r>
              <a:rPr lang="en-GB" altLang="en-US" sz="2000" dirty="0" smtClean="0"/>
              <a:t>Deliver excellent customer service</a:t>
            </a:r>
          </a:p>
        </p:txBody>
      </p:sp>
      <p:sp>
        <p:nvSpPr>
          <p:cNvPr id="11267" name="Content Placeholder 2"/>
          <p:cNvSpPr>
            <a:spLocks noGrp="1"/>
          </p:cNvSpPr>
          <p:nvPr>
            <p:ph idx="1"/>
          </p:nvPr>
        </p:nvSpPr>
        <p:spPr>
          <a:xfrm>
            <a:off x="684213" y="2060575"/>
            <a:ext cx="7951787" cy="4105275"/>
          </a:xfrm>
        </p:spPr>
        <p:txBody>
          <a:bodyPr/>
          <a:lstStyle/>
          <a:p>
            <a:pPr algn="just">
              <a:defRPr/>
            </a:pPr>
            <a:r>
              <a:rPr lang="en-GB" sz="2000" dirty="0" smtClean="0"/>
              <a:t>We anticipate having more than 300,000 PPF  members</a:t>
            </a:r>
          </a:p>
          <a:p>
            <a:pPr algn="just">
              <a:defRPr/>
            </a:pPr>
            <a:endParaRPr lang="en-GB" sz="1200" dirty="0" smtClean="0"/>
          </a:p>
          <a:p>
            <a:pPr algn="just">
              <a:defRPr/>
            </a:pPr>
            <a:r>
              <a:rPr lang="en-GB" sz="2000" dirty="0" smtClean="0"/>
              <a:t>Providing member services in-house is now a viable option given our projected size</a:t>
            </a:r>
          </a:p>
          <a:p>
            <a:pPr algn="just">
              <a:defRPr/>
            </a:pPr>
            <a:endParaRPr lang="en-GB" sz="1600" dirty="0" smtClean="0"/>
          </a:p>
          <a:p>
            <a:pPr algn="just">
              <a:defRPr/>
            </a:pPr>
            <a:r>
              <a:rPr lang="en-GB" sz="2000" dirty="0" smtClean="0"/>
              <a:t>We currently have very good levels of customer satisfaction</a:t>
            </a:r>
          </a:p>
          <a:p>
            <a:pPr algn="just">
              <a:defRPr/>
            </a:pPr>
            <a:endParaRPr lang="en-GB" sz="1600" dirty="0"/>
          </a:p>
          <a:p>
            <a:pPr algn="just">
              <a:defRPr/>
            </a:pPr>
            <a:r>
              <a:rPr lang="en-GB" sz="2000" dirty="0" smtClean="0"/>
              <a:t>Bringing </a:t>
            </a:r>
            <a:r>
              <a:rPr lang="en-GB" sz="2000" dirty="0"/>
              <a:t>our member services in-house </a:t>
            </a:r>
            <a:r>
              <a:rPr lang="en-GB" sz="2000" dirty="0" smtClean="0"/>
              <a:t>will give us greater control and flexibility, and allow us to benefit from economies of scale</a:t>
            </a:r>
          </a:p>
          <a:p>
            <a:pPr marL="0" indent="0" algn="just">
              <a:buFont typeface="Arial" charset="0"/>
              <a:buNone/>
              <a:defRPr/>
            </a:pPr>
            <a:endParaRPr lang="en-GB" sz="1600" dirty="0"/>
          </a:p>
          <a:p>
            <a:pPr algn="just">
              <a:defRPr/>
            </a:pPr>
            <a:endParaRPr lang="en-GB" sz="20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267">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2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GB" altLang="en-US" sz="2000" dirty="0" smtClean="0"/>
              <a:t>Changes to the regulatory landscape</a:t>
            </a:r>
          </a:p>
        </p:txBody>
      </p:sp>
      <p:sp>
        <p:nvSpPr>
          <p:cNvPr id="6" name="Content Placeholder 5"/>
          <p:cNvSpPr>
            <a:spLocks noGrp="1"/>
          </p:cNvSpPr>
          <p:nvPr>
            <p:ph sz="half" idx="2"/>
          </p:nvPr>
        </p:nvSpPr>
        <p:spPr>
          <a:xfrm>
            <a:off x="827088" y="2060575"/>
            <a:ext cx="7561262" cy="4032250"/>
          </a:xfrm>
        </p:spPr>
        <p:txBody>
          <a:bodyPr/>
          <a:lstStyle/>
          <a:p>
            <a:pPr lvl="1">
              <a:buFont typeface="Arial" panose="020B0604020202020204" pitchFamily="34" charset="0"/>
              <a:buChar char="•"/>
              <a:defRPr/>
            </a:pPr>
            <a:r>
              <a:rPr lang="en-GB" sz="2000" dirty="0" smtClean="0"/>
              <a:t>Defined Ambition</a:t>
            </a:r>
          </a:p>
          <a:p>
            <a:pPr lvl="1">
              <a:buFont typeface="Arial" panose="020B0604020202020204" pitchFamily="34" charset="0"/>
              <a:buChar char="•"/>
              <a:defRPr/>
            </a:pPr>
            <a:endParaRPr lang="en-GB" sz="2000" dirty="0" smtClean="0"/>
          </a:p>
          <a:p>
            <a:pPr lvl="1">
              <a:buFont typeface="Arial" panose="020B0604020202020204" pitchFamily="34" charset="0"/>
              <a:buChar char="•"/>
              <a:defRPr/>
            </a:pPr>
            <a:r>
              <a:rPr lang="en-GB" sz="2000" dirty="0"/>
              <a:t>The Pensions Regulator’s new growth objective</a:t>
            </a:r>
          </a:p>
          <a:p>
            <a:pPr lvl="1">
              <a:buFont typeface="Arial" panose="020B0604020202020204" pitchFamily="34" charset="0"/>
              <a:buChar char="•"/>
              <a:defRPr/>
            </a:pPr>
            <a:endParaRPr lang="en-GB" sz="2000" dirty="0" smtClean="0"/>
          </a:p>
          <a:p>
            <a:pPr lvl="1">
              <a:buFont typeface="Arial" panose="020B0604020202020204" pitchFamily="34" charset="0"/>
              <a:buChar char="•"/>
              <a:defRPr/>
            </a:pPr>
            <a:r>
              <a:rPr lang="en-GB" sz="2000" dirty="0" smtClean="0"/>
              <a:t>The possible EU </a:t>
            </a:r>
            <a:r>
              <a:rPr lang="en-GB" sz="2000" dirty="0"/>
              <a:t>solvency-style measures for pension funds</a:t>
            </a:r>
          </a:p>
          <a:p>
            <a:pPr lvl="1">
              <a:buFont typeface="Arial" panose="020B0604020202020204" pitchFamily="34" charset="0"/>
              <a:buChar char="•"/>
              <a:defRPr/>
            </a:pPr>
            <a:endParaRPr lang="en-GB" sz="2000" dirty="0" smtClean="0"/>
          </a:p>
          <a:p>
            <a:pPr lvl="1">
              <a:buFont typeface="Arial" panose="020B0604020202020204" pitchFamily="34" charset="0"/>
              <a:buChar char="•"/>
              <a:defRPr/>
            </a:pPr>
            <a:r>
              <a:rPr lang="en-GB" sz="2000" dirty="0" smtClean="0"/>
              <a:t>Changes to the PPF’s compensation cap</a:t>
            </a:r>
          </a:p>
          <a:p>
            <a:pPr lvl="1">
              <a:buFont typeface="Arial" panose="020B0604020202020204" pitchFamily="34" charset="0"/>
              <a:buChar char="•"/>
              <a:defRPr/>
            </a:pPr>
            <a:endParaRPr lang="en-GB" sz="2000" dirty="0" smtClean="0"/>
          </a:p>
          <a:p>
            <a:pPr lvl="1">
              <a:buFont typeface="Arial" panose="020B0604020202020204" pitchFamily="34" charset="0"/>
              <a:buChar char="•"/>
              <a:defRPr/>
            </a:pPr>
            <a:r>
              <a:rPr lang="en-GB" sz="2000" dirty="0" smtClean="0"/>
              <a:t>Bridge</a:t>
            </a:r>
            <a:endParaRPr lang="en-GB" sz="2000" dirty="0"/>
          </a:p>
          <a:p>
            <a:pPr marL="0" indent="0">
              <a:buFont typeface="Arial" charset="0"/>
              <a:buNone/>
              <a:defRPr/>
            </a:pPr>
            <a:endParaRPr lang="en-GB" sz="2000" dirty="0"/>
          </a:p>
          <a:p>
            <a:pPr>
              <a:defRPr/>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828675" y="561975"/>
            <a:ext cx="6838950" cy="668338"/>
          </a:xfrm>
        </p:spPr>
        <p:txBody>
          <a:bodyPr/>
          <a:lstStyle/>
          <a:p>
            <a:r>
              <a:rPr lang="en-GB" altLang="en-US" sz="2000" dirty="0" smtClean="0"/>
              <a:t>Summary</a:t>
            </a:r>
          </a:p>
        </p:txBody>
      </p:sp>
      <p:sp>
        <p:nvSpPr>
          <p:cNvPr id="22531" name="Content Placeholder 2"/>
          <p:cNvSpPr>
            <a:spLocks noGrp="1"/>
          </p:cNvSpPr>
          <p:nvPr>
            <p:ph idx="1"/>
          </p:nvPr>
        </p:nvSpPr>
        <p:spPr>
          <a:xfrm>
            <a:off x="683568" y="1484784"/>
            <a:ext cx="7772400" cy="4249737"/>
          </a:xfrm>
        </p:spPr>
        <p:txBody>
          <a:bodyPr/>
          <a:lstStyle/>
          <a:p>
            <a:pPr algn="just"/>
            <a:r>
              <a:rPr lang="en-GB" altLang="en-US" sz="2000" dirty="0"/>
              <a:t>W</a:t>
            </a:r>
            <a:r>
              <a:rPr lang="en-GB" altLang="en-US" sz="2000" dirty="0" smtClean="0"/>
              <a:t>e remain financially resilient and on track for our 2030 funding target</a:t>
            </a:r>
          </a:p>
          <a:p>
            <a:pPr algn="just"/>
            <a:endParaRPr lang="en-GB" altLang="en-US" sz="1200" dirty="0"/>
          </a:p>
          <a:p>
            <a:pPr algn="just"/>
            <a:r>
              <a:rPr lang="en-GB" altLang="en-US" sz="2000" dirty="0" smtClean="0"/>
              <a:t>Growing scale and maturity – reflected in our commitment to customer service in bringing member services in-house </a:t>
            </a:r>
          </a:p>
          <a:p>
            <a:pPr algn="just"/>
            <a:endParaRPr lang="en-GB" altLang="en-US" sz="1200" dirty="0"/>
          </a:p>
          <a:p>
            <a:pPr algn="just"/>
            <a:r>
              <a:rPr lang="en-GB" altLang="en-US" sz="2000" dirty="0" smtClean="0"/>
              <a:t>Still scope to improve and develop – considering changes to how our levy is calculated</a:t>
            </a:r>
          </a:p>
          <a:p>
            <a:pPr algn="just"/>
            <a:endParaRPr lang="en-GB" altLang="en-US" sz="1200" dirty="0" smtClean="0"/>
          </a:p>
          <a:p>
            <a:pPr algn="just"/>
            <a:r>
              <a:rPr lang="en-GB" altLang="en-US" sz="2000" dirty="0" smtClean="0"/>
              <a:t>Clear principles for entering into restructuring agreements - only if it will benefit our levy payers</a:t>
            </a:r>
          </a:p>
          <a:p>
            <a:pPr marL="0" indent="0" algn="just">
              <a:buNone/>
            </a:pPr>
            <a:endParaRPr lang="en-GB" altLang="en-US" sz="1200" dirty="0" smtClean="0"/>
          </a:p>
          <a:p>
            <a:pPr algn="just"/>
            <a:r>
              <a:rPr lang="en-GB" altLang="en-US" sz="2000" dirty="0" smtClean="0"/>
              <a:t>Looking at our changing risks, including regulatory changes, to ensure we can continue to ‘Protect People’s Futures’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531">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53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GB" altLang="en-US" sz="2000" dirty="0" smtClean="0"/>
              <a:t>Thank you for listening</a:t>
            </a:r>
          </a:p>
        </p:txBody>
      </p:sp>
      <p:sp>
        <p:nvSpPr>
          <p:cNvPr id="23555" name="Content Placeholder 2"/>
          <p:cNvSpPr>
            <a:spLocks noGrp="1"/>
          </p:cNvSpPr>
          <p:nvPr>
            <p:ph idx="1"/>
          </p:nvPr>
        </p:nvSpPr>
        <p:spPr>
          <a:xfrm>
            <a:off x="539750" y="2852738"/>
            <a:ext cx="7772400" cy="1538287"/>
          </a:xfrm>
        </p:spPr>
        <p:txBody>
          <a:bodyPr/>
          <a:lstStyle/>
          <a:p>
            <a:pPr marL="0" indent="0" algn="ctr">
              <a:buFont typeface="Arial" charset="0"/>
              <a:buNone/>
            </a:pPr>
            <a:endParaRPr lang="en-GB" altLang="en-US" dirty="0" smtClean="0"/>
          </a:p>
          <a:p>
            <a:pPr marL="0" indent="0" algn="ctr">
              <a:buFont typeface="Arial" charset="0"/>
              <a:buNone/>
            </a:pPr>
            <a:r>
              <a:rPr lang="en-GB" altLang="en-US" sz="3600" dirty="0" smtClean="0"/>
              <a:t>Any questions?</a:t>
            </a:r>
          </a:p>
          <a:p>
            <a:pPr marL="0" indent="0" algn="ctr">
              <a:buFont typeface="Arial" charset="0"/>
              <a:buNone/>
            </a:pPr>
            <a:endParaRPr lang="en-GB"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anim calcmode="lin" valueType="num">
                                      <p:cBhvr>
                                        <p:cTn id="7" dur="1000" fill="hold"/>
                                        <p:tgtEl>
                                          <p:spTgt spid="23555">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23555">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23555">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2355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GB" altLang="en-US" sz="2000" dirty="0" smtClean="0"/>
              <a:t>Introduction</a:t>
            </a:r>
          </a:p>
        </p:txBody>
      </p:sp>
      <p:sp>
        <p:nvSpPr>
          <p:cNvPr id="3" name="Content Placeholder 2"/>
          <p:cNvSpPr>
            <a:spLocks noGrp="1"/>
          </p:cNvSpPr>
          <p:nvPr>
            <p:ph idx="1"/>
          </p:nvPr>
        </p:nvSpPr>
        <p:spPr>
          <a:xfrm>
            <a:off x="755650" y="1916113"/>
            <a:ext cx="7772400" cy="3384550"/>
          </a:xfrm>
        </p:spPr>
        <p:txBody>
          <a:bodyPr/>
          <a:lstStyle/>
          <a:p>
            <a:r>
              <a:rPr lang="en-GB" altLang="en-US" sz="2000" dirty="0" smtClean="0"/>
              <a:t>Our current position</a:t>
            </a:r>
          </a:p>
          <a:p>
            <a:endParaRPr lang="en-GB" altLang="en-US" sz="2000" dirty="0" smtClean="0"/>
          </a:p>
          <a:p>
            <a:r>
              <a:rPr lang="en-GB" altLang="en-US" sz="2000" dirty="0" smtClean="0"/>
              <a:t>Our objectives and long term strategy</a:t>
            </a:r>
          </a:p>
          <a:p>
            <a:endParaRPr lang="en-GB" altLang="en-US" sz="2000" dirty="0" smtClean="0"/>
          </a:p>
          <a:p>
            <a:r>
              <a:rPr lang="en-GB" altLang="en-US" sz="2000" dirty="0" smtClean="0"/>
              <a:t>How we are funded </a:t>
            </a:r>
          </a:p>
          <a:p>
            <a:endParaRPr lang="en-GB" altLang="en-US" sz="2000" dirty="0" smtClean="0"/>
          </a:p>
          <a:p>
            <a:r>
              <a:rPr lang="en-GB" altLang="en-US" sz="2000" dirty="0" smtClean="0"/>
              <a:t>Our involvement in restructuring agreements</a:t>
            </a:r>
          </a:p>
          <a:p>
            <a:endParaRPr lang="en-GB" altLang="en-US" sz="2000" dirty="0" smtClean="0"/>
          </a:p>
          <a:p>
            <a:r>
              <a:rPr lang="en-GB" altLang="en-US" sz="2000" dirty="0" smtClean="0"/>
              <a:t>The PPF going forward</a:t>
            </a:r>
          </a:p>
          <a:p>
            <a:endParaRPr lang="en-GB" altLang="en-US" sz="2000" dirty="0" smtClean="0"/>
          </a:p>
          <a:p>
            <a:endParaRPr lang="en-GB" altLang="en-US" sz="2000" dirty="0" smtClean="0"/>
          </a:p>
          <a:p>
            <a:endParaRPr lang="en-GB" altLang="en-US"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828675" y="561975"/>
            <a:ext cx="6400800" cy="668338"/>
          </a:xfrm>
        </p:spPr>
        <p:txBody>
          <a:bodyPr/>
          <a:lstStyle/>
          <a:p>
            <a:r>
              <a:rPr lang="en-GB" altLang="en-US" sz="2000" dirty="0" smtClean="0"/>
              <a:t>The PPF today</a:t>
            </a:r>
          </a:p>
        </p:txBody>
      </p:sp>
      <p:sp>
        <p:nvSpPr>
          <p:cNvPr id="9219" name="Text Box 2"/>
          <p:cNvSpPr txBox="1">
            <a:spLocks noChangeArrowheads="1"/>
          </p:cNvSpPr>
          <p:nvPr/>
        </p:nvSpPr>
        <p:spPr bwMode="auto">
          <a:xfrm>
            <a:off x="4932363" y="2276475"/>
            <a:ext cx="4356100" cy="42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marL="342900" indent="-342900" eaLnBrk="0" hangingPunct="0">
              <a:spcBef>
                <a:spcPct val="20000"/>
              </a:spcBef>
              <a:buFont typeface="Arial" charset="0"/>
              <a:buChar char="•"/>
              <a:tabLst>
                <a:tab pos="180975" algn="l"/>
              </a:tabLst>
              <a:defRPr sz="3300">
                <a:solidFill>
                  <a:srgbClr val="7A1A57"/>
                </a:solidFill>
                <a:latin typeface="Verdana" pitchFamily="34" charset="0"/>
              </a:defRPr>
            </a:lvl1pPr>
            <a:lvl2pPr marL="742950" indent="-285750" eaLnBrk="0" hangingPunct="0">
              <a:spcBef>
                <a:spcPct val="20000"/>
              </a:spcBef>
              <a:buFont typeface="Arial" charset="0"/>
              <a:buChar char="–"/>
              <a:tabLst>
                <a:tab pos="180975" algn="l"/>
              </a:tabLst>
              <a:defRPr sz="2200">
                <a:solidFill>
                  <a:srgbClr val="7A1A57"/>
                </a:solidFill>
                <a:latin typeface="Verdana" pitchFamily="34" charset="0"/>
              </a:defRPr>
            </a:lvl2pPr>
            <a:lvl3pPr marL="1143000" indent="-228600" eaLnBrk="0" hangingPunct="0">
              <a:spcBef>
                <a:spcPct val="20000"/>
              </a:spcBef>
              <a:buFont typeface="Arial" charset="0"/>
              <a:buChar char="•"/>
              <a:tabLst>
                <a:tab pos="180975" algn="l"/>
              </a:tabLst>
              <a:defRPr sz="1600">
                <a:solidFill>
                  <a:srgbClr val="7A1A57"/>
                </a:solidFill>
                <a:latin typeface="Verdana" pitchFamily="34" charset="0"/>
              </a:defRPr>
            </a:lvl3pPr>
            <a:lvl4pPr marL="1600200" indent="-228600" eaLnBrk="0" hangingPunct="0">
              <a:spcBef>
                <a:spcPct val="20000"/>
              </a:spcBef>
              <a:buFont typeface="Arial" charset="0"/>
              <a:buChar char="–"/>
              <a:tabLst>
                <a:tab pos="180975" algn="l"/>
              </a:tabLst>
              <a:defRPr sz="1600">
                <a:solidFill>
                  <a:srgbClr val="7A1A57"/>
                </a:solidFill>
                <a:latin typeface="Verdana" pitchFamily="34" charset="0"/>
              </a:defRPr>
            </a:lvl4pPr>
            <a:lvl5pPr marL="2057400" indent="-228600" eaLnBrk="0" hangingPunct="0">
              <a:spcBef>
                <a:spcPct val="20000"/>
              </a:spcBef>
              <a:buFont typeface="Arial" charset="0"/>
              <a:buChar char="»"/>
              <a:tabLst>
                <a:tab pos="180975" algn="l"/>
              </a:tabLst>
              <a:defRPr sz="1600">
                <a:solidFill>
                  <a:srgbClr val="7A1A57"/>
                </a:solidFill>
                <a:latin typeface="Verdana" pitchFamily="34" charset="0"/>
              </a:defRPr>
            </a:lvl5pPr>
            <a:lvl6pPr marL="2514600" indent="-228600" eaLnBrk="0" fontAlgn="base" hangingPunct="0">
              <a:spcBef>
                <a:spcPct val="20000"/>
              </a:spcBef>
              <a:spcAft>
                <a:spcPct val="0"/>
              </a:spcAft>
              <a:buFont typeface="Arial" charset="0"/>
              <a:buChar char="»"/>
              <a:tabLst>
                <a:tab pos="180975" algn="l"/>
              </a:tabLst>
              <a:defRPr sz="1600">
                <a:solidFill>
                  <a:srgbClr val="7A1A57"/>
                </a:solidFill>
                <a:latin typeface="Verdana" pitchFamily="34" charset="0"/>
              </a:defRPr>
            </a:lvl6pPr>
            <a:lvl7pPr marL="2971800" indent="-228600" eaLnBrk="0" fontAlgn="base" hangingPunct="0">
              <a:spcBef>
                <a:spcPct val="20000"/>
              </a:spcBef>
              <a:spcAft>
                <a:spcPct val="0"/>
              </a:spcAft>
              <a:buFont typeface="Arial" charset="0"/>
              <a:buChar char="»"/>
              <a:tabLst>
                <a:tab pos="180975" algn="l"/>
              </a:tabLst>
              <a:defRPr sz="1600">
                <a:solidFill>
                  <a:srgbClr val="7A1A57"/>
                </a:solidFill>
                <a:latin typeface="Verdana" pitchFamily="34" charset="0"/>
              </a:defRPr>
            </a:lvl7pPr>
            <a:lvl8pPr marL="3429000" indent="-228600" eaLnBrk="0" fontAlgn="base" hangingPunct="0">
              <a:spcBef>
                <a:spcPct val="20000"/>
              </a:spcBef>
              <a:spcAft>
                <a:spcPct val="0"/>
              </a:spcAft>
              <a:buFont typeface="Arial" charset="0"/>
              <a:buChar char="»"/>
              <a:tabLst>
                <a:tab pos="180975" algn="l"/>
              </a:tabLst>
              <a:defRPr sz="1600">
                <a:solidFill>
                  <a:srgbClr val="7A1A57"/>
                </a:solidFill>
                <a:latin typeface="Verdana" pitchFamily="34" charset="0"/>
              </a:defRPr>
            </a:lvl8pPr>
            <a:lvl9pPr marL="3886200" indent="-228600" eaLnBrk="0" fontAlgn="base" hangingPunct="0">
              <a:spcBef>
                <a:spcPct val="20000"/>
              </a:spcBef>
              <a:spcAft>
                <a:spcPct val="0"/>
              </a:spcAft>
              <a:buFont typeface="Arial" charset="0"/>
              <a:buChar char="»"/>
              <a:tabLst>
                <a:tab pos="180975" algn="l"/>
              </a:tabLst>
              <a:defRPr sz="1600">
                <a:solidFill>
                  <a:srgbClr val="7A1A57"/>
                </a:solidFill>
                <a:latin typeface="Verdana" pitchFamily="34" charset="0"/>
              </a:defRPr>
            </a:lvl9pPr>
          </a:lstStyle>
          <a:p>
            <a:pPr eaLnBrk="1" hangingPunct="1">
              <a:spcAft>
                <a:spcPct val="20000"/>
              </a:spcAft>
              <a:buClr>
                <a:srgbClr val="6B0042"/>
              </a:buClr>
            </a:pPr>
            <a:r>
              <a:rPr lang="en-GB" altLang="en-US" sz="2000" dirty="0"/>
              <a:t>189,000 PPF members transferred from 634 schemes</a:t>
            </a:r>
          </a:p>
          <a:p>
            <a:pPr eaLnBrk="1" hangingPunct="1">
              <a:spcAft>
                <a:spcPct val="20000"/>
              </a:spcAft>
              <a:buClr>
                <a:srgbClr val="6B0042"/>
              </a:buClr>
            </a:pPr>
            <a:r>
              <a:rPr lang="en-GB" altLang="en-US" sz="2000" dirty="0"/>
              <a:t>Over £1 billion </a:t>
            </a:r>
            <a:r>
              <a:rPr lang="en-GB" altLang="en-US" sz="2000" dirty="0" smtClean="0"/>
              <a:t>in PPF </a:t>
            </a:r>
            <a:r>
              <a:rPr lang="en-GB" altLang="en-US" sz="2000" dirty="0"/>
              <a:t>compensation paid</a:t>
            </a:r>
          </a:p>
          <a:p>
            <a:pPr eaLnBrk="1" hangingPunct="1">
              <a:spcAft>
                <a:spcPct val="20000"/>
              </a:spcAft>
              <a:buClr>
                <a:srgbClr val="6B0042"/>
              </a:buClr>
            </a:pPr>
            <a:r>
              <a:rPr lang="en-GB" altLang="en-US" sz="2000" dirty="0"/>
              <a:t>133,000 members in assessment</a:t>
            </a:r>
          </a:p>
          <a:p>
            <a:pPr eaLnBrk="1" hangingPunct="1">
              <a:spcBef>
                <a:spcPct val="0"/>
              </a:spcBef>
              <a:buClr>
                <a:srgbClr val="6B0042"/>
              </a:buClr>
            </a:pPr>
            <a:endParaRPr lang="en-GB" altLang="en-US" sz="2000" dirty="0"/>
          </a:p>
          <a:p>
            <a:pPr eaLnBrk="1" hangingPunct="1">
              <a:spcBef>
                <a:spcPct val="0"/>
              </a:spcBef>
              <a:buClr>
                <a:srgbClr val="6B0042"/>
              </a:buClr>
            </a:pPr>
            <a:r>
              <a:rPr lang="en-GB" altLang="en-US" sz="2000" dirty="0"/>
              <a:t>165,000 FAS members</a:t>
            </a:r>
          </a:p>
          <a:p>
            <a:pPr eaLnBrk="1" hangingPunct="1">
              <a:spcAft>
                <a:spcPct val="20000"/>
              </a:spcAft>
              <a:buClr>
                <a:srgbClr val="6B0042"/>
              </a:buClr>
            </a:pPr>
            <a:r>
              <a:rPr lang="en-GB" altLang="en-US" sz="2000" dirty="0"/>
              <a:t>£420 million in </a:t>
            </a:r>
            <a:r>
              <a:rPr lang="en-GB" altLang="en-US" sz="2000" dirty="0" smtClean="0"/>
              <a:t>FAS assistance </a:t>
            </a:r>
            <a:r>
              <a:rPr lang="en-GB" altLang="en-US" sz="2000" dirty="0"/>
              <a:t>paid</a:t>
            </a:r>
          </a:p>
          <a:p>
            <a:pPr eaLnBrk="1" hangingPunct="1">
              <a:spcAft>
                <a:spcPct val="20000"/>
              </a:spcAft>
              <a:buClr>
                <a:srgbClr val="6B0042"/>
              </a:buClr>
            </a:pPr>
            <a:r>
              <a:rPr lang="en-GB" altLang="en-US" sz="2000" dirty="0"/>
              <a:t>1050 FAS schemes qualified</a:t>
            </a:r>
          </a:p>
        </p:txBody>
      </p:sp>
      <p:sp>
        <p:nvSpPr>
          <p:cNvPr id="9220" name="TextBox 2"/>
          <p:cNvSpPr txBox="1">
            <a:spLocks noChangeArrowheads="1"/>
          </p:cNvSpPr>
          <p:nvPr/>
        </p:nvSpPr>
        <p:spPr bwMode="auto">
          <a:xfrm>
            <a:off x="755650" y="1484313"/>
            <a:ext cx="79200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300">
                <a:solidFill>
                  <a:srgbClr val="7A1A57"/>
                </a:solidFill>
                <a:latin typeface="Verdana" pitchFamily="34" charset="0"/>
              </a:defRPr>
            </a:lvl1pPr>
            <a:lvl2pPr marL="742950" indent="-285750" eaLnBrk="0" hangingPunct="0">
              <a:spcBef>
                <a:spcPct val="20000"/>
              </a:spcBef>
              <a:buFont typeface="Arial" charset="0"/>
              <a:buChar char="–"/>
              <a:defRPr sz="2200">
                <a:solidFill>
                  <a:srgbClr val="7A1A57"/>
                </a:solidFill>
                <a:latin typeface="Verdana" pitchFamily="34" charset="0"/>
              </a:defRPr>
            </a:lvl2pPr>
            <a:lvl3pPr marL="1143000" indent="-228600" eaLnBrk="0" hangingPunct="0">
              <a:spcBef>
                <a:spcPct val="20000"/>
              </a:spcBef>
              <a:buFont typeface="Arial" charset="0"/>
              <a:buChar char="•"/>
              <a:defRPr sz="1600">
                <a:solidFill>
                  <a:srgbClr val="7A1A57"/>
                </a:solidFill>
                <a:latin typeface="Verdana" pitchFamily="34" charset="0"/>
              </a:defRPr>
            </a:lvl3pPr>
            <a:lvl4pPr marL="1600200" indent="-228600" eaLnBrk="0" hangingPunct="0">
              <a:spcBef>
                <a:spcPct val="20000"/>
              </a:spcBef>
              <a:buFont typeface="Arial" charset="0"/>
              <a:buChar char="–"/>
              <a:defRPr sz="1600">
                <a:solidFill>
                  <a:srgbClr val="7A1A57"/>
                </a:solidFill>
                <a:latin typeface="Verdana" pitchFamily="34" charset="0"/>
              </a:defRPr>
            </a:lvl4pPr>
            <a:lvl5pPr marL="2057400" indent="-228600" eaLnBrk="0" hangingPunct="0">
              <a:spcBef>
                <a:spcPct val="20000"/>
              </a:spcBef>
              <a:buFont typeface="Arial" charset="0"/>
              <a:buChar char="»"/>
              <a:defRPr sz="1600">
                <a:solidFill>
                  <a:srgbClr val="7A1A57"/>
                </a:solidFill>
                <a:latin typeface="Verdana" pitchFamily="34" charset="0"/>
              </a:defRPr>
            </a:lvl5pPr>
            <a:lvl6pPr marL="2514600" indent="-228600" eaLnBrk="0" fontAlgn="base" hangingPunct="0">
              <a:spcBef>
                <a:spcPct val="20000"/>
              </a:spcBef>
              <a:spcAft>
                <a:spcPct val="0"/>
              </a:spcAft>
              <a:buFont typeface="Arial" charset="0"/>
              <a:buChar char="»"/>
              <a:defRPr sz="1600">
                <a:solidFill>
                  <a:srgbClr val="7A1A57"/>
                </a:solidFill>
                <a:latin typeface="Verdana" pitchFamily="34" charset="0"/>
              </a:defRPr>
            </a:lvl6pPr>
            <a:lvl7pPr marL="2971800" indent="-228600" eaLnBrk="0" fontAlgn="base" hangingPunct="0">
              <a:spcBef>
                <a:spcPct val="20000"/>
              </a:spcBef>
              <a:spcAft>
                <a:spcPct val="0"/>
              </a:spcAft>
              <a:buFont typeface="Arial" charset="0"/>
              <a:buChar char="»"/>
              <a:defRPr sz="1600">
                <a:solidFill>
                  <a:srgbClr val="7A1A57"/>
                </a:solidFill>
                <a:latin typeface="Verdana" pitchFamily="34" charset="0"/>
              </a:defRPr>
            </a:lvl7pPr>
            <a:lvl8pPr marL="3429000" indent="-228600" eaLnBrk="0" fontAlgn="base" hangingPunct="0">
              <a:spcBef>
                <a:spcPct val="20000"/>
              </a:spcBef>
              <a:spcAft>
                <a:spcPct val="0"/>
              </a:spcAft>
              <a:buFont typeface="Arial" charset="0"/>
              <a:buChar char="»"/>
              <a:defRPr sz="1600">
                <a:solidFill>
                  <a:srgbClr val="7A1A57"/>
                </a:solidFill>
                <a:latin typeface="Verdana" pitchFamily="34" charset="0"/>
              </a:defRPr>
            </a:lvl8pPr>
            <a:lvl9pPr marL="3886200" indent="-228600" eaLnBrk="0" fontAlgn="base" hangingPunct="0">
              <a:spcBef>
                <a:spcPct val="20000"/>
              </a:spcBef>
              <a:spcAft>
                <a:spcPct val="0"/>
              </a:spcAft>
              <a:buFont typeface="Arial" charset="0"/>
              <a:buChar char="»"/>
              <a:defRPr sz="1600">
                <a:solidFill>
                  <a:srgbClr val="7A1A57"/>
                </a:solidFill>
                <a:latin typeface="Verdana" pitchFamily="34" charset="0"/>
              </a:defRPr>
            </a:lvl9pPr>
          </a:lstStyle>
          <a:p>
            <a:pPr algn="just" eaLnBrk="1" hangingPunct="1">
              <a:spcBef>
                <a:spcPct val="0"/>
              </a:spcBef>
              <a:buFontTx/>
              <a:buNone/>
            </a:pPr>
            <a:r>
              <a:rPr lang="en-GB" altLang="en-US" sz="2000" dirty="0">
                <a:solidFill>
                  <a:srgbClr val="6B0042"/>
                </a:solidFill>
              </a:rPr>
              <a:t>We protect </a:t>
            </a:r>
            <a:r>
              <a:rPr lang="en-GB" altLang="en-US" sz="2000" b="1" dirty="0">
                <a:solidFill>
                  <a:srgbClr val="6B0042"/>
                </a:solidFill>
              </a:rPr>
              <a:t>6,225</a:t>
            </a:r>
            <a:r>
              <a:rPr lang="en-GB" altLang="en-US" sz="2000" dirty="0">
                <a:solidFill>
                  <a:srgbClr val="6B0042"/>
                </a:solidFill>
              </a:rPr>
              <a:t> eligible DB pension schemes with </a:t>
            </a:r>
            <a:r>
              <a:rPr lang="en-GB" altLang="en-US" sz="2000" b="1" dirty="0">
                <a:solidFill>
                  <a:srgbClr val="6B0042"/>
                </a:solidFill>
              </a:rPr>
              <a:t>£1</a:t>
            </a:r>
            <a:r>
              <a:rPr lang="en-GB" altLang="en-US" sz="2000" dirty="0">
                <a:solidFill>
                  <a:srgbClr val="6B0042"/>
                </a:solidFill>
              </a:rPr>
              <a:t> trillion liabilities and </a:t>
            </a:r>
            <a:r>
              <a:rPr lang="en-GB" altLang="en-US" sz="2000" b="1" dirty="0">
                <a:solidFill>
                  <a:srgbClr val="6B0042"/>
                </a:solidFill>
              </a:rPr>
              <a:t>11.4</a:t>
            </a:r>
            <a:r>
              <a:rPr lang="en-GB" altLang="en-US" sz="2000" dirty="0">
                <a:solidFill>
                  <a:srgbClr val="6B0042"/>
                </a:solidFill>
              </a:rPr>
              <a:t> million members</a:t>
            </a:r>
          </a:p>
        </p:txBody>
      </p:sp>
      <p:pic>
        <p:nvPicPr>
          <p:cNvPr id="9221" name="Picture 6" descr="Upload_07060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4825" y="3068638"/>
            <a:ext cx="4283075" cy="248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altLang="en-US" sz="2000" dirty="0" smtClean="0"/>
              <a:t>We’ve grown rapidly since we were set up</a:t>
            </a:r>
          </a:p>
        </p:txBody>
      </p:sp>
      <p:pic>
        <p:nvPicPr>
          <p:cNvPr id="819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113" y="1390650"/>
            <a:ext cx="7397750" cy="4838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altLang="en-US" sz="2000" dirty="0" smtClean="0">
                <a:solidFill>
                  <a:srgbClr val="6B0042"/>
                </a:solidFill>
                <a:ea typeface="Verdana" pitchFamily="34" charset="0"/>
                <a:cs typeface="Verdana" pitchFamily="34" charset="0"/>
              </a:rPr>
              <a:t>Our three strategic objectives</a:t>
            </a:r>
          </a:p>
        </p:txBody>
      </p:sp>
      <p:grpSp>
        <p:nvGrpSpPr>
          <p:cNvPr id="7" name="Group 6"/>
          <p:cNvGrpSpPr>
            <a:grpSpLocks/>
          </p:cNvGrpSpPr>
          <p:nvPr/>
        </p:nvGrpSpPr>
        <p:grpSpPr bwMode="auto">
          <a:xfrm>
            <a:off x="3275856" y="1268760"/>
            <a:ext cx="2658953" cy="2449512"/>
            <a:chOff x="4103994" y="1189128"/>
            <a:chExt cx="2325381" cy="2269941"/>
          </a:xfrm>
          <a:noFill/>
        </p:grpSpPr>
        <p:sp>
          <p:nvSpPr>
            <p:cNvPr id="5" name="Oval 4"/>
            <p:cNvSpPr>
              <a:spLocks noChangeAspect="1"/>
            </p:cNvSpPr>
            <p:nvPr/>
          </p:nvSpPr>
          <p:spPr>
            <a:xfrm>
              <a:off x="4143676" y="1189128"/>
              <a:ext cx="2285699" cy="2269941"/>
            </a:xfrm>
            <a:prstGeom prst="ellipse">
              <a:avLst/>
            </a:prstGeom>
            <a:grpFill/>
            <a:ln w="28575">
              <a:solidFill>
                <a:srgbClr val="00206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solidFill>
                  <a:schemeClr val="tx1"/>
                </a:solidFill>
                <a:latin typeface="Verdana" pitchFamily="34" charset="0"/>
                <a:ea typeface="Verdana" pitchFamily="34" charset="0"/>
                <a:cs typeface="Verdana" pitchFamily="34" charset="0"/>
              </a:endParaRPr>
            </a:p>
          </p:txBody>
        </p:sp>
        <p:sp>
          <p:nvSpPr>
            <p:cNvPr id="4107" name="TextBox 7"/>
            <p:cNvSpPr txBox="1">
              <a:spLocks noChangeArrowheads="1"/>
            </p:cNvSpPr>
            <p:nvPr/>
          </p:nvSpPr>
          <p:spPr bwMode="auto">
            <a:xfrm>
              <a:off x="4103994" y="1996103"/>
              <a:ext cx="2324100" cy="65599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defTabSz="457200" eaLnBrk="0" fontAlgn="base" hangingPunct="0">
                <a:spcBef>
                  <a:spcPct val="0"/>
                </a:spcBef>
                <a:spcAft>
                  <a:spcPct val="0"/>
                </a:spcAft>
                <a:defRPr>
                  <a:solidFill>
                    <a:schemeClr val="tx1"/>
                  </a:solidFill>
                  <a:latin typeface="Arial" charset="0"/>
                </a:defRPr>
              </a:lvl6pPr>
              <a:lvl7pPr marL="2971800" indent="-228600" defTabSz="457200" eaLnBrk="0" fontAlgn="base" hangingPunct="0">
                <a:spcBef>
                  <a:spcPct val="0"/>
                </a:spcBef>
                <a:spcAft>
                  <a:spcPct val="0"/>
                </a:spcAft>
                <a:defRPr>
                  <a:solidFill>
                    <a:schemeClr val="tx1"/>
                  </a:solidFill>
                  <a:latin typeface="Arial" charset="0"/>
                </a:defRPr>
              </a:lvl7pPr>
              <a:lvl8pPr marL="3429000" indent="-228600" defTabSz="457200" eaLnBrk="0" fontAlgn="base" hangingPunct="0">
                <a:spcBef>
                  <a:spcPct val="0"/>
                </a:spcBef>
                <a:spcAft>
                  <a:spcPct val="0"/>
                </a:spcAft>
                <a:defRPr>
                  <a:solidFill>
                    <a:schemeClr val="tx1"/>
                  </a:solidFill>
                  <a:latin typeface="Arial" charset="0"/>
                </a:defRPr>
              </a:lvl8pPr>
              <a:lvl9pPr marL="3886200" indent="-228600" defTabSz="457200" eaLnBrk="0" fontAlgn="base" hangingPunct="0">
                <a:spcBef>
                  <a:spcPct val="0"/>
                </a:spcBef>
                <a:spcAft>
                  <a:spcPct val="0"/>
                </a:spcAft>
                <a:defRPr>
                  <a:solidFill>
                    <a:schemeClr val="tx1"/>
                  </a:solidFill>
                  <a:latin typeface="Arial" charset="0"/>
                </a:defRPr>
              </a:lvl9pPr>
            </a:lstStyle>
            <a:p>
              <a:pPr algn="ctr" eaLnBrk="1" hangingPunct="1">
                <a:defRPr/>
              </a:pPr>
              <a:r>
                <a:rPr lang="en-GB" sz="2000" b="1" dirty="0" smtClean="0">
                  <a:solidFill>
                    <a:srgbClr val="6B0042"/>
                  </a:solidFill>
                  <a:latin typeface="Verdana" pitchFamily="34" charset="0"/>
                  <a:ea typeface="Verdana" pitchFamily="34" charset="0"/>
                  <a:cs typeface="Verdana" pitchFamily="34" charset="0"/>
                </a:rPr>
                <a:t>Meet our funding target</a:t>
              </a:r>
            </a:p>
          </p:txBody>
        </p:sp>
      </p:grpSp>
      <p:grpSp>
        <p:nvGrpSpPr>
          <p:cNvPr id="13" name="Group 12"/>
          <p:cNvGrpSpPr>
            <a:grpSpLocks/>
          </p:cNvGrpSpPr>
          <p:nvPr/>
        </p:nvGrpSpPr>
        <p:grpSpPr bwMode="auto">
          <a:xfrm>
            <a:off x="1403350" y="3182938"/>
            <a:ext cx="2687638" cy="2622550"/>
            <a:chOff x="2555953" y="3319863"/>
            <a:chExt cx="2397045" cy="2379075"/>
          </a:xfrm>
        </p:grpSpPr>
        <p:sp>
          <p:nvSpPr>
            <p:cNvPr id="12" name="Oval 11"/>
            <p:cNvSpPr>
              <a:spLocks noChangeAspect="1"/>
            </p:cNvSpPr>
            <p:nvPr/>
          </p:nvSpPr>
          <p:spPr>
            <a:xfrm>
              <a:off x="2574360" y="3319863"/>
              <a:ext cx="2378638" cy="2379075"/>
            </a:xfrm>
            <a:prstGeom prst="ellipse">
              <a:avLst/>
            </a:prstGeom>
            <a:noFill/>
            <a:ln w="28575">
              <a:solidFill>
                <a:srgbClr val="00206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solidFill>
                  <a:schemeClr val="tx1"/>
                </a:solidFill>
                <a:latin typeface="Verdana" pitchFamily="34" charset="0"/>
                <a:ea typeface="Verdana" pitchFamily="34" charset="0"/>
                <a:cs typeface="Verdana" pitchFamily="34" charset="0"/>
              </a:endParaRPr>
            </a:p>
          </p:txBody>
        </p:sp>
        <p:sp>
          <p:nvSpPr>
            <p:cNvPr id="5127" name="TextBox 8"/>
            <p:cNvSpPr txBox="1">
              <a:spLocks noChangeArrowheads="1"/>
            </p:cNvSpPr>
            <p:nvPr/>
          </p:nvSpPr>
          <p:spPr bwMode="auto">
            <a:xfrm>
              <a:off x="2555953" y="4188316"/>
              <a:ext cx="2379075" cy="1200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300">
                  <a:solidFill>
                    <a:srgbClr val="7A1A57"/>
                  </a:solidFill>
                  <a:latin typeface="Verdana" pitchFamily="34" charset="0"/>
                </a:defRPr>
              </a:lvl1pPr>
              <a:lvl2pPr marL="742950" indent="-285750" eaLnBrk="0" hangingPunct="0">
                <a:spcBef>
                  <a:spcPct val="20000"/>
                </a:spcBef>
                <a:buFont typeface="Arial" charset="0"/>
                <a:buChar char="–"/>
                <a:defRPr sz="2200">
                  <a:solidFill>
                    <a:srgbClr val="7A1A57"/>
                  </a:solidFill>
                  <a:latin typeface="Verdana" pitchFamily="34" charset="0"/>
                </a:defRPr>
              </a:lvl2pPr>
              <a:lvl3pPr marL="1143000" indent="-228600" eaLnBrk="0" hangingPunct="0">
                <a:spcBef>
                  <a:spcPct val="20000"/>
                </a:spcBef>
                <a:buFont typeface="Arial" charset="0"/>
                <a:buChar char="•"/>
                <a:defRPr sz="1600">
                  <a:solidFill>
                    <a:srgbClr val="7A1A57"/>
                  </a:solidFill>
                  <a:latin typeface="Verdana" pitchFamily="34" charset="0"/>
                </a:defRPr>
              </a:lvl3pPr>
              <a:lvl4pPr marL="1600200" indent="-228600" eaLnBrk="0" hangingPunct="0">
                <a:spcBef>
                  <a:spcPct val="20000"/>
                </a:spcBef>
                <a:buFont typeface="Arial" charset="0"/>
                <a:buChar char="–"/>
                <a:defRPr sz="1600">
                  <a:solidFill>
                    <a:srgbClr val="7A1A57"/>
                  </a:solidFill>
                  <a:latin typeface="Verdana" pitchFamily="34" charset="0"/>
                </a:defRPr>
              </a:lvl4pPr>
              <a:lvl5pPr marL="2057400" indent="-228600" eaLnBrk="0" hangingPunct="0">
                <a:spcBef>
                  <a:spcPct val="20000"/>
                </a:spcBef>
                <a:buFont typeface="Arial" charset="0"/>
                <a:buChar char="»"/>
                <a:defRPr sz="1600">
                  <a:solidFill>
                    <a:srgbClr val="7A1A57"/>
                  </a:solidFill>
                  <a:latin typeface="Verdana" pitchFamily="34" charset="0"/>
                </a:defRPr>
              </a:lvl5pPr>
              <a:lvl6pPr marL="2514600" indent="-228600" eaLnBrk="0" fontAlgn="base" hangingPunct="0">
                <a:spcBef>
                  <a:spcPct val="20000"/>
                </a:spcBef>
                <a:spcAft>
                  <a:spcPct val="0"/>
                </a:spcAft>
                <a:buFont typeface="Arial" charset="0"/>
                <a:buChar char="»"/>
                <a:defRPr sz="1600">
                  <a:solidFill>
                    <a:srgbClr val="7A1A57"/>
                  </a:solidFill>
                  <a:latin typeface="Verdana" pitchFamily="34" charset="0"/>
                </a:defRPr>
              </a:lvl6pPr>
              <a:lvl7pPr marL="2971800" indent="-228600" eaLnBrk="0" fontAlgn="base" hangingPunct="0">
                <a:spcBef>
                  <a:spcPct val="20000"/>
                </a:spcBef>
                <a:spcAft>
                  <a:spcPct val="0"/>
                </a:spcAft>
                <a:buFont typeface="Arial" charset="0"/>
                <a:buChar char="»"/>
                <a:defRPr sz="1600">
                  <a:solidFill>
                    <a:srgbClr val="7A1A57"/>
                  </a:solidFill>
                  <a:latin typeface="Verdana" pitchFamily="34" charset="0"/>
                </a:defRPr>
              </a:lvl7pPr>
              <a:lvl8pPr marL="3429000" indent="-228600" eaLnBrk="0" fontAlgn="base" hangingPunct="0">
                <a:spcBef>
                  <a:spcPct val="20000"/>
                </a:spcBef>
                <a:spcAft>
                  <a:spcPct val="0"/>
                </a:spcAft>
                <a:buFont typeface="Arial" charset="0"/>
                <a:buChar char="»"/>
                <a:defRPr sz="1600">
                  <a:solidFill>
                    <a:srgbClr val="7A1A57"/>
                  </a:solidFill>
                  <a:latin typeface="Verdana" pitchFamily="34" charset="0"/>
                </a:defRPr>
              </a:lvl8pPr>
              <a:lvl9pPr marL="3886200" indent="-228600" eaLnBrk="0" fontAlgn="base" hangingPunct="0">
                <a:spcBef>
                  <a:spcPct val="20000"/>
                </a:spcBef>
                <a:spcAft>
                  <a:spcPct val="0"/>
                </a:spcAft>
                <a:buFont typeface="Arial" charset="0"/>
                <a:buChar char="»"/>
                <a:defRPr sz="1600">
                  <a:solidFill>
                    <a:srgbClr val="7A1A57"/>
                  </a:solidFill>
                  <a:latin typeface="Verdana" pitchFamily="34" charset="0"/>
                </a:defRPr>
              </a:lvl9pPr>
            </a:lstStyle>
            <a:p>
              <a:pPr algn="ctr" eaLnBrk="1" hangingPunct="1">
                <a:spcBef>
                  <a:spcPct val="0"/>
                </a:spcBef>
                <a:buFontTx/>
                <a:buNone/>
              </a:pPr>
              <a:r>
                <a:rPr lang="en-GB" altLang="en-US" sz="2000" b="1">
                  <a:solidFill>
                    <a:srgbClr val="6B0042"/>
                  </a:solidFill>
                  <a:ea typeface="Verdana" pitchFamily="34" charset="0"/>
                  <a:cs typeface="Verdana" pitchFamily="34" charset="0"/>
                </a:rPr>
                <a:t>Deliver excellent customer service</a:t>
              </a:r>
            </a:p>
          </p:txBody>
        </p:sp>
      </p:grpSp>
      <p:grpSp>
        <p:nvGrpSpPr>
          <p:cNvPr id="14" name="Group 13"/>
          <p:cNvGrpSpPr>
            <a:grpSpLocks/>
          </p:cNvGrpSpPr>
          <p:nvPr/>
        </p:nvGrpSpPr>
        <p:grpSpPr bwMode="auto">
          <a:xfrm>
            <a:off x="5050124" y="3253705"/>
            <a:ext cx="2834244" cy="2695575"/>
            <a:chOff x="5438773" y="3352114"/>
            <a:chExt cx="2314575" cy="2314575"/>
          </a:xfrm>
          <a:noFill/>
        </p:grpSpPr>
        <p:sp>
          <p:nvSpPr>
            <p:cNvPr id="11" name="Oval 10"/>
            <p:cNvSpPr>
              <a:spLocks noChangeAspect="1"/>
            </p:cNvSpPr>
            <p:nvPr/>
          </p:nvSpPr>
          <p:spPr>
            <a:xfrm>
              <a:off x="5438773" y="3352114"/>
              <a:ext cx="2314575" cy="2314575"/>
            </a:xfrm>
            <a:prstGeom prst="ellipse">
              <a:avLst/>
            </a:prstGeom>
            <a:grpFill/>
            <a:ln w="28575">
              <a:solidFill>
                <a:srgbClr val="00206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solidFill>
                  <a:schemeClr val="tx1"/>
                </a:solidFill>
                <a:latin typeface="Verdana" pitchFamily="34" charset="0"/>
                <a:ea typeface="Verdana" pitchFamily="34" charset="0"/>
                <a:cs typeface="Verdana" pitchFamily="34" charset="0"/>
              </a:endParaRPr>
            </a:p>
          </p:txBody>
        </p:sp>
        <p:sp>
          <p:nvSpPr>
            <p:cNvPr id="4103" name="TextBox 9"/>
            <p:cNvSpPr txBox="1">
              <a:spLocks noChangeArrowheads="1"/>
            </p:cNvSpPr>
            <p:nvPr/>
          </p:nvSpPr>
          <p:spPr bwMode="auto">
            <a:xfrm>
              <a:off x="5614920" y="4092346"/>
              <a:ext cx="1933575" cy="87210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defTabSz="457200" eaLnBrk="0" fontAlgn="base" hangingPunct="0">
                <a:spcBef>
                  <a:spcPct val="0"/>
                </a:spcBef>
                <a:spcAft>
                  <a:spcPct val="0"/>
                </a:spcAft>
                <a:defRPr>
                  <a:solidFill>
                    <a:schemeClr val="tx1"/>
                  </a:solidFill>
                  <a:latin typeface="Arial" charset="0"/>
                </a:defRPr>
              </a:lvl6pPr>
              <a:lvl7pPr marL="2971800" indent="-228600" defTabSz="457200" eaLnBrk="0" fontAlgn="base" hangingPunct="0">
                <a:spcBef>
                  <a:spcPct val="0"/>
                </a:spcBef>
                <a:spcAft>
                  <a:spcPct val="0"/>
                </a:spcAft>
                <a:defRPr>
                  <a:solidFill>
                    <a:schemeClr val="tx1"/>
                  </a:solidFill>
                  <a:latin typeface="Arial" charset="0"/>
                </a:defRPr>
              </a:lvl7pPr>
              <a:lvl8pPr marL="3429000" indent="-228600" defTabSz="457200" eaLnBrk="0" fontAlgn="base" hangingPunct="0">
                <a:spcBef>
                  <a:spcPct val="0"/>
                </a:spcBef>
                <a:spcAft>
                  <a:spcPct val="0"/>
                </a:spcAft>
                <a:defRPr>
                  <a:solidFill>
                    <a:schemeClr val="tx1"/>
                  </a:solidFill>
                  <a:latin typeface="Arial" charset="0"/>
                </a:defRPr>
              </a:lvl8pPr>
              <a:lvl9pPr marL="3886200" indent="-228600" defTabSz="457200" eaLnBrk="0" fontAlgn="base" hangingPunct="0">
                <a:spcBef>
                  <a:spcPct val="0"/>
                </a:spcBef>
                <a:spcAft>
                  <a:spcPct val="0"/>
                </a:spcAft>
                <a:defRPr>
                  <a:solidFill>
                    <a:schemeClr val="tx1"/>
                  </a:solidFill>
                  <a:latin typeface="Arial" charset="0"/>
                </a:defRPr>
              </a:lvl9pPr>
            </a:lstStyle>
            <a:p>
              <a:pPr algn="ctr" eaLnBrk="1" hangingPunct="1">
                <a:defRPr/>
              </a:pPr>
              <a:r>
                <a:rPr lang="en-GB" sz="2000" b="1" dirty="0" smtClean="0">
                  <a:solidFill>
                    <a:srgbClr val="6B0042"/>
                  </a:solidFill>
                  <a:latin typeface="Verdana" pitchFamily="34" charset="0"/>
                  <a:ea typeface="Verdana" pitchFamily="34" charset="0"/>
                  <a:cs typeface="Verdana" pitchFamily="34" charset="0"/>
                </a:rPr>
                <a:t>Effectively manage our risk</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5"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anim calcmode="lin" valueType="num">
                                      <p:cBhvr>
                                        <p:cTn id="8" dur="2000" fill="hold"/>
                                        <p:tgtEl>
                                          <p:spTgt spid="7"/>
                                        </p:tgtEl>
                                        <p:attrNameLst>
                                          <p:attrName>ppt_w</p:attrName>
                                        </p:attrNameLst>
                                      </p:cBhvr>
                                      <p:tavLst>
                                        <p:tav tm="0" fmla="#ppt_w*sin(2.5*pi*$)">
                                          <p:val>
                                            <p:fltVal val="0"/>
                                          </p:val>
                                        </p:tav>
                                        <p:tav tm="100000">
                                          <p:val>
                                            <p:fltVal val="1"/>
                                          </p:val>
                                        </p:tav>
                                      </p:tavLst>
                                    </p:anim>
                                    <p:anim calcmode="lin" valueType="num">
                                      <p:cBhvr>
                                        <p:cTn id="9" dur="2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5" presetClass="entr" presetSubtype="0" fill="hold" nodeType="click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2000"/>
                                        <p:tgtEl>
                                          <p:spTgt spid="14"/>
                                        </p:tgtEl>
                                      </p:cBhvr>
                                    </p:animEffect>
                                    <p:anim calcmode="lin" valueType="num">
                                      <p:cBhvr>
                                        <p:cTn id="15" dur="2000" fill="hold"/>
                                        <p:tgtEl>
                                          <p:spTgt spid="14"/>
                                        </p:tgtEl>
                                        <p:attrNameLst>
                                          <p:attrName>ppt_w</p:attrName>
                                        </p:attrNameLst>
                                      </p:cBhvr>
                                      <p:tavLst>
                                        <p:tav tm="0" fmla="#ppt_w*sin(2.5*pi*$)">
                                          <p:val>
                                            <p:fltVal val="0"/>
                                          </p:val>
                                        </p:tav>
                                        <p:tav tm="100000">
                                          <p:val>
                                            <p:fltVal val="1"/>
                                          </p:val>
                                        </p:tav>
                                      </p:tavLst>
                                    </p:anim>
                                    <p:anim calcmode="lin" valueType="num">
                                      <p:cBhvr>
                                        <p:cTn id="16" dur="2000" fill="hold"/>
                                        <p:tgtEl>
                                          <p:spTgt spid="14"/>
                                        </p:tgtEl>
                                        <p:attrNameLst>
                                          <p:attrName>ppt_h</p:attrName>
                                        </p:attrNameLst>
                                      </p:cBhvr>
                                      <p:tavLst>
                                        <p:tav tm="0">
                                          <p:val>
                                            <p:strVal val="#ppt_h"/>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5" presetClass="entr" presetSubtype="0" fill="hold"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2000"/>
                                        <p:tgtEl>
                                          <p:spTgt spid="13"/>
                                        </p:tgtEl>
                                      </p:cBhvr>
                                    </p:animEffect>
                                    <p:anim calcmode="lin" valueType="num">
                                      <p:cBhvr>
                                        <p:cTn id="22" dur="2000" fill="hold"/>
                                        <p:tgtEl>
                                          <p:spTgt spid="13"/>
                                        </p:tgtEl>
                                        <p:attrNameLst>
                                          <p:attrName>ppt_w</p:attrName>
                                        </p:attrNameLst>
                                      </p:cBhvr>
                                      <p:tavLst>
                                        <p:tav tm="0" fmla="#ppt_w*sin(2.5*pi*$)">
                                          <p:val>
                                            <p:fltVal val="0"/>
                                          </p:val>
                                        </p:tav>
                                        <p:tav tm="100000">
                                          <p:val>
                                            <p:fltVal val="1"/>
                                          </p:val>
                                        </p:tav>
                                      </p:tavLst>
                                    </p:anim>
                                    <p:anim calcmode="lin" valueType="num">
                                      <p:cBhvr>
                                        <p:cTn id="23" dur="2000" fill="hold"/>
                                        <p:tgtEl>
                                          <p:spTgt spid="1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828675" y="561975"/>
            <a:ext cx="6784975" cy="668338"/>
          </a:xfrm>
        </p:spPr>
        <p:txBody>
          <a:bodyPr/>
          <a:lstStyle/>
          <a:p>
            <a:r>
              <a:rPr lang="en-GB" altLang="en-US" sz="2000" dirty="0" smtClean="0"/>
              <a:t>Meeting our funding target</a:t>
            </a:r>
          </a:p>
        </p:txBody>
      </p:sp>
      <p:sp>
        <p:nvSpPr>
          <p:cNvPr id="2" name="TextBox 1"/>
          <p:cNvSpPr txBox="1"/>
          <p:nvPr/>
        </p:nvSpPr>
        <p:spPr>
          <a:xfrm>
            <a:off x="971550" y="1916113"/>
            <a:ext cx="7345363" cy="4031873"/>
          </a:xfrm>
          <a:prstGeom prst="rect">
            <a:avLst/>
          </a:prstGeom>
          <a:noFill/>
        </p:spPr>
        <p:txBody>
          <a:bodyPr>
            <a:spAutoFit/>
          </a:bodyPr>
          <a:lstStyle/>
          <a:p>
            <a:pPr>
              <a:defRPr/>
            </a:pPr>
            <a:r>
              <a:rPr lang="en-GB" dirty="0" smtClean="0">
                <a:solidFill>
                  <a:srgbClr val="6B0042"/>
                </a:solidFill>
                <a:latin typeface="Verdana" panose="020B0604030504040204" pitchFamily="34" charset="0"/>
                <a:ea typeface="Verdana" panose="020B0604030504040204" pitchFamily="34" charset="0"/>
                <a:cs typeface="Verdana" panose="020B0604030504040204" pitchFamily="34" charset="0"/>
              </a:rPr>
              <a:t>We aim to be ‘self-sufficient’ by 2030</a:t>
            </a:r>
          </a:p>
          <a:p>
            <a:pPr>
              <a:defRPr/>
            </a:pPr>
            <a:endParaRPr lang="en-GB" dirty="0">
              <a:solidFill>
                <a:srgbClr val="6B0042"/>
              </a:solidFill>
              <a:latin typeface="Verdana" panose="020B0604030504040204" pitchFamily="34" charset="0"/>
              <a:ea typeface="Verdana" panose="020B0604030504040204" pitchFamily="34" charset="0"/>
              <a:cs typeface="Verdana" panose="020B0604030504040204" pitchFamily="34" charset="0"/>
            </a:endParaRPr>
          </a:p>
          <a:p>
            <a:pPr>
              <a:defRPr/>
            </a:pPr>
            <a:r>
              <a:rPr lang="en-GB" dirty="0" smtClean="0">
                <a:solidFill>
                  <a:srgbClr val="6B0042"/>
                </a:solidFill>
                <a:latin typeface="Verdana" panose="020B0604030504040204" pitchFamily="34" charset="0"/>
                <a:ea typeface="Verdana" panose="020B0604030504040204" pitchFamily="34" charset="0"/>
                <a:cs typeface="Verdana" panose="020B0604030504040204" pitchFamily="34" charset="0"/>
              </a:rPr>
              <a:t>This </a:t>
            </a:r>
            <a:r>
              <a:rPr lang="en-GB" dirty="0">
                <a:solidFill>
                  <a:srgbClr val="6B0042"/>
                </a:solidFill>
                <a:latin typeface="Verdana" panose="020B0604030504040204" pitchFamily="34" charset="0"/>
                <a:ea typeface="Verdana" panose="020B0604030504040204" pitchFamily="34" charset="0"/>
                <a:cs typeface="Verdana" panose="020B0604030504040204" pitchFamily="34" charset="0"/>
              </a:rPr>
              <a:t>means by 2030, we expect:</a:t>
            </a:r>
          </a:p>
          <a:p>
            <a:pPr>
              <a:defRPr/>
            </a:pPr>
            <a:endParaRPr lang="en-GB" dirty="0">
              <a:solidFill>
                <a:srgbClr val="6B0042"/>
              </a:solidFill>
              <a:latin typeface="Verdana" panose="020B0604030504040204" pitchFamily="34" charset="0"/>
              <a:ea typeface="Verdana" panose="020B0604030504040204" pitchFamily="34" charset="0"/>
              <a:cs typeface="Verdana" panose="020B0604030504040204" pitchFamily="34" charset="0"/>
            </a:endParaRPr>
          </a:p>
          <a:p>
            <a:pPr marL="342900" indent="-342900">
              <a:buFontTx/>
              <a:buChar char="-"/>
              <a:defRPr/>
            </a:pPr>
            <a:r>
              <a:rPr lang="en-GB" dirty="0">
                <a:solidFill>
                  <a:srgbClr val="6B0042"/>
                </a:solidFill>
                <a:latin typeface="Verdana" panose="020B0604030504040204" pitchFamily="34" charset="0"/>
                <a:ea typeface="Verdana" panose="020B0604030504040204" pitchFamily="34" charset="0"/>
                <a:cs typeface="Verdana" panose="020B0604030504040204" pitchFamily="34" charset="0"/>
              </a:rPr>
              <a:t>To have a balance sheet of around £80 billion</a:t>
            </a:r>
          </a:p>
          <a:p>
            <a:pPr marL="342900" indent="-342900">
              <a:buFontTx/>
              <a:buChar char="-"/>
              <a:defRPr/>
            </a:pPr>
            <a:endParaRPr lang="en-GB" dirty="0">
              <a:solidFill>
                <a:srgbClr val="6B0042"/>
              </a:solidFill>
              <a:latin typeface="Verdana" panose="020B0604030504040204" pitchFamily="34" charset="0"/>
              <a:ea typeface="Verdana" panose="020B0604030504040204" pitchFamily="34" charset="0"/>
              <a:cs typeface="Verdana" panose="020B0604030504040204" pitchFamily="34" charset="0"/>
            </a:endParaRPr>
          </a:p>
          <a:p>
            <a:pPr marL="342900" indent="-342900">
              <a:buFontTx/>
              <a:buChar char="-"/>
              <a:defRPr/>
            </a:pPr>
            <a:r>
              <a:rPr lang="en-GB" dirty="0">
                <a:solidFill>
                  <a:srgbClr val="6B0042"/>
                </a:solidFill>
                <a:latin typeface="Verdana" panose="020B0604030504040204" pitchFamily="34" charset="0"/>
                <a:ea typeface="Verdana" panose="020B0604030504040204" pitchFamily="34" charset="0"/>
                <a:cs typeface="Verdana" panose="020B0604030504040204" pitchFamily="34" charset="0"/>
              </a:rPr>
              <a:t>Pension schemes will either be well-funded, bought out in the market or have come to the PPF</a:t>
            </a:r>
          </a:p>
          <a:p>
            <a:pPr marL="342900" indent="-342900">
              <a:buFontTx/>
              <a:buChar char="-"/>
              <a:defRPr/>
            </a:pPr>
            <a:endParaRPr lang="en-GB" dirty="0">
              <a:solidFill>
                <a:srgbClr val="6B0042"/>
              </a:solidFill>
              <a:latin typeface="Verdana" panose="020B0604030504040204" pitchFamily="34" charset="0"/>
              <a:ea typeface="Verdana" panose="020B0604030504040204" pitchFamily="34" charset="0"/>
              <a:cs typeface="Verdana" panose="020B0604030504040204" pitchFamily="34" charset="0"/>
            </a:endParaRPr>
          </a:p>
          <a:p>
            <a:pPr marL="342900" indent="-342900">
              <a:buFontTx/>
              <a:buChar char="-"/>
              <a:defRPr/>
            </a:pPr>
            <a:r>
              <a:rPr lang="en-GB" dirty="0">
                <a:solidFill>
                  <a:srgbClr val="6B0042"/>
                </a:solidFill>
                <a:latin typeface="Verdana" panose="020B0604030504040204" pitchFamily="34" charset="0"/>
                <a:ea typeface="Verdana" panose="020B0604030504040204" pitchFamily="34" charset="0"/>
                <a:cs typeface="Verdana" panose="020B0604030504040204" pitchFamily="34" charset="0"/>
              </a:rPr>
              <a:t>There will be a minimal levy</a:t>
            </a:r>
          </a:p>
          <a:p>
            <a:pPr marL="342900" indent="-342900">
              <a:buFontTx/>
              <a:buChar char="-"/>
              <a:defRPr/>
            </a:pPr>
            <a:endParaRPr lang="en-GB" dirty="0">
              <a:solidFill>
                <a:srgbClr val="6B0042"/>
              </a:solidFill>
              <a:latin typeface="Verdana" panose="020B0604030504040204" pitchFamily="34" charset="0"/>
              <a:ea typeface="Verdana" panose="020B0604030504040204" pitchFamily="34" charset="0"/>
              <a:cs typeface="Verdana" panose="020B0604030504040204" pitchFamily="34" charset="0"/>
            </a:endParaRPr>
          </a:p>
          <a:p>
            <a:pPr marL="342900" indent="-342900">
              <a:buFontTx/>
              <a:buChar char="-"/>
              <a:defRPr/>
            </a:pPr>
            <a:r>
              <a:rPr lang="en-GB" dirty="0">
                <a:solidFill>
                  <a:srgbClr val="6B0042"/>
                </a:solidFill>
                <a:latin typeface="Verdana" panose="020B0604030504040204" pitchFamily="34" charset="0"/>
                <a:ea typeface="Verdana" panose="020B0604030504040204" pitchFamily="34" charset="0"/>
                <a:cs typeface="Verdana" panose="020B0604030504040204" pitchFamily="34" charset="0"/>
              </a:rPr>
              <a:t>Claims on the PPF will be minimal</a:t>
            </a:r>
          </a:p>
          <a:p>
            <a:pPr marL="342900" indent="-342900">
              <a:buFontTx/>
              <a:buChar char="-"/>
              <a:defRPr/>
            </a:pPr>
            <a:endParaRPr lang="en-GB" sz="2000" dirty="0">
              <a:solidFill>
                <a:srgbClr val="6B0042"/>
              </a:solidFill>
              <a:latin typeface="Verdana" panose="020B0604030504040204" pitchFamily="34" charset="0"/>
              <a:ea typeface="Verdana" panose="020B0604030504040204" pitchFamily="34" charset="0"/>
              <a:cs typeface="Verdana" panose="020B0604030504040204" pitchFamily="34" charset="0"/>
            </a:endParaRPr>
          </a:p>
          <a:p>
            <a:pPr marL="342900" indent="-342900">
              <a:buFontTx/>
              <a:buChar char="-"/>
              <a:defRPr/>
            </a:pPr>
            <a:endParaRPr lang="en-GB" sz="2000" dirty="0">
              <a:solidFill>
                <a:srgbClr val="6B0042"/>
              </a:solidFill>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835025" y="561975"/>
            <a:ext cx="6958013" cy="668338"/>
          </a:xfrm>
        </p:spPr>
        <p:txBody>
          <a:bodyPr/>
          <a:lstStyle/>
          <a:p>
            <a:r>
              <a:rPr lang="en-GB" altLang="en-US" sz="2000" dirty="0" smtClean="0"/>
              <a:t>Our financial position remains strong</a:t>
            </a:r>
          </a:p>
        </p:txBody>
      </p:sp>
      <p:sp>
        <p:nvSpPr>
          <p:cNvPr id="9221" name="TextBox 2"/>
          <p:cNvSpPr txBox="1">
            <a:spLocks noChangeArrowheads="1"/>
          </p:cNvSpPr>
          <p:nvPr/>
        </p:nvSpPr>
        <p:spPr bwMode="auto">
          <a:xfrm>
            <a:off x="971550" y="4869160"/>
            <a:ext cx="6912818" cy="1661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defTabSz="457200" eaLnBrk="0" fontAlgn="base" hangingPunct="0">
              <a:spcBef>
                <a:spcPct val="0"/>
              </a:spcBef>
              <a:spcAft>
                <a:spcPct val="0"/>
              </a:spcAft>
              <a:defRPr>
                <a:solidFill>
                  <a:schemeClr val="tx1"/>
                </a:solidFill>
                <a:latin typeface="Arial" charset="0"/>
              </a:defRPr>
            </a:lvl6pPr>
            <a:lvl7pPr marL="2971800" indent="-228600" defTabSz="457200" eaLnBrk="0" fontAlgn="base" hangingPunct="0">
              <a:spcBef>
                <a:spcPct val="0"/>
              </a:spcBef>
              <a:spcAft>
                <a:spcPct val="0"/>
              </a:spcAft>
              <a:defRPr>
                <a:solidFill>
                  <a:schemeClr val="tx1"/>
                </a:solidFill>
                <a:latin typeface="Arial" charset="0"/>
              </a:defRPr>
            </a:lvl7pPr>
            <a:lvl8pPr marL="3429000" indent="-228600" defTabSz="457200" eaLnBrk="0" fontAlgn="base" hangingPunct="0">
              <a:spcBef>
                <a:spcPct val="0"/>
              </a:spcBef>
              <a:spcAft>
                <a:spcPct val="0"/>
              </a:spcAft>
              <a:defRPr>
                <a:solidFill>
                  <a:schemeClr val="tx1"/>
                </a:solidFill>
                <a:latin typeface="Arial" charset="0"/>
              </a:defRPr>
            </a:lvl8pPr>
            <a:lvl9pPr marL="3886200" indent="-228600" defTabSz="457200" eaLnBrk="0" fontAlgn="base" hangingPunct="0">
              <a:spcBef>
                <a:spcPct val="0"/>
              </a:spcBef>
              <a:spcAft>
                <a:spcPct val="0"/>
              </a:spcAft>
              <a:defRPr>
                <a:solidFill>
                  <a:schemeClr val="tx1"/>
                </a:solidFill>
                <a:latin typeface="Arial" charset="0"/>
              </a:defRPr>
            </a:lvl9pPr>
          </a:lstStyle>
          <a:p>
            <a:pPr defTabSz="457200" eaLnBrk="1" hangingPunct="1">
              <a:defRPr/>
            </a:pPr>
            <a:r>
              <a:rPr lang="en-GB" dirty="0" smtClean="0">
                <a:solidFill>
                  <a:srgbClr val="6B0042"/>
                </a:solidFill>
                <a:latin typeface="Verdana" pitchFamily="34" charset="0"/>
                <a:ea typeface="Verdana" pitchFamily="34" charset="0"/>
                <a:cs typeface="Verdana" pitchFamily="34" charset="0"/>
              </a:rPr>
              <a:t>2012/13 saw:</a:t>
            </a:r>
          </a:p>
          <a:p>
            <a:pPr marL="533400" indent="-342900" defTabSz="457200" eaLnBrk="1" hangingPunct="1">
              <a:buFont typeface="Arial" pitchFamily="34" charset="0"/>
              <a:buChar char="•"/>
              <a:defRPr/>
            </a:pPr>
            <a:r>
              <a:rPr lang="en-GB" dirty="0" smtClean="0">
                <a:solidFill>
                  <a:srgbClr val="6B0042"/>
                </a:solidFill>
                <a:latin typeface="Verdana" pitchFamily="34" charset="0"/>
                <a:ea typeface="Verdana" pitchFamily="34" charset="0"/>
                <a:cs typeface="Verdana" pitchFamily="34" charset="0"/>
              </a:rPr>
              <a:t>over </a:t>
            </a:r>
            <a:r>
              <a:rPr lang="en-GB" dirty="0">
                <a:solidFill>
                  <a:srgbClr val="6B0042"/>
                </a:solidFill>
                <a:latin typeface="Verdana" pitchFamily="34" charset="0"/>
                <a:ea typeface="Verdana" pitchFamily="34" charset="0"/>
                <a:cs typeface="Verdana" pitchFamily="34" charset="0"/>
              </a:rPr>
              <a:t>£</a:t>
            </a:r>
            <a:r>
              <a:rPr lang="en-GB" dirty="0" smtClean="0">
                <a:solidFill>
                  <a:srgbClr val="6B0042"/>
                </a:solidFill>
                <a:latin typeface="Verdana" pitchFamily="34" charset="0"/>
                <a:ea typeface="Verdana" pitchFamily="34" charset="0"/>
                <a:cs typeface="Verdana" pitchFamily="34" charset="0"/>
              </a:rPr>
              <a:t>1 billion </a:t>
            </a:r>
            <a:r>
              <a:rPr lang="en-GB" dirty="0">
                <a:solidFill>
                  <a:srgbClr val="6B0042"/>
                </a:solidFill>
                <a:latin typeface="Verdana" pitchFamily="34" charset="0"/>
                <a:ea typeface="Verdana" pitchFamily="34" charset="0"/>
                <a:cs typeface="Verdana" pitchFamily="34" charset="0"/>
              </a:rPr>
              <a:t>worth of inherited deficits</a:t>
            </a:r>
          </a:p>
          <a:p>
            <a:pPr marL="533400" indent="-342900" defTabSz="457200" eaLnBrk="1" hangingPunct="1">
              <a:buFont typeface="Arial" pitchFamily="34" charset="0"/>
              <a:buChar char="•"/>
              <a:defRPr/>
            </a:pPr>
            <a:r>
              <a:rPr lang="en-GB" dirty="0" smtClean="0">
                <a:solidFill>
                  <a:srgbClr val="6B0042"/>
                </a:solidFill>
                <a:latin typeface="Verdana" pitchFamily="34" charset="0"/>
                <a:ea typeface="Verdana" pitchFamily="34" charset="0"/>
                <a:cs typeface="Verdana" pitchFamily="34" charset="0"/>
              </a:rPr>
              <a:t>a </a:t>
            </a:r>
            <a:r>
              <a:rPr lang="en-GB" dirty="0">
                <a:solidFill>
                  <a:srgbClr val="6B0042"/>
                </a:solidFill>
                <a:latin typeface="Verdana" pitchFamily="34" charset="0"/>
                <a:ea typeface="Verdana" pitchFamily="34" charset="0"/>
                <a:cs typeface="Verdana" pitchFamily="34" charset="0"/>
              </a:rPr>
              <a:t>collected levy of around £</a:t>
            </a:r>
            <a:r>
              <a:rPr lang="en-GB" dirty="0" smtClean="0">
                <a:solidFill>
                  <a:srgbClr val="6B0042"/>
                </a:solidFill>
                <a:latin typeface="Verdana" pitchFamily="34" charset="0"/>
                <a:ea typeface="Verdana" pitchFamily="34" charset="0"/>
                <a:cs typeface="Verdana" pitchFamily="34" charset="0"/>
              </a:rPr>
              <a:t>630 million</a:t>
            </a:r>
          </a:p>
          <a:p>
            <a:pPr marL="533400" indent="-342900" defTabSz="457200" eaLnBrk="1" hangingPunct="1">
              <a:buFont typeface="Arial" pitchFamily="34" charset="0"/>
              <a:buChar char="•"/>
              <a:defRPr/>
            </a:pPr>
            <a:r>
              <a:rPr lang="en-GB" dirty="0">
                <a:solidFill>
                  <a:srgbClr val="6B0042"/>
                </a:solidFill>
                <a:latin typeface="Verdana" pitchFamily="34" charset="0"/>
                <a:ea typeface="Verdana" pitchFamily="34" charset="0"/>
                <a:cs typeface="Verdana" pitchFamily="34" charset="0"/>
              </a:rPr>
              <a:t>o</a:t>
            </a:r>
            <a:r>
              <a:rPr lang="en-GB" dirty="0" smtClean="0">
                <a:solidFill>
                  <a:srgbClr val="6B0042"/>
                </a:solidFill>
                <a:latin typeface="Verdana" pitchFamily="34" charset="0"/>
                <a:ea typeface="Verdana" pitchFamily="34" charset="0"/>
                <a:cs typeface="Verdana" pitchFamily="34" charset="0"/>
              </a:rPr>
              <a:t>ur surplus increase to £1.9 billion (109.6% funded)</a:t>
            </a:r>
          </a:p>
          <a:p>
            <a:pPr marL="190500" defTabSz="457200" eaLnBrk="1" hangingPunct="1">
              <a:defRPr/>
            </a:pPr>
            <a:endParaRPr lang="en-GB" dirty="0" smtClean="0">
              <a:solidFill>
                <a:srgbClr val="6B0042"/>
              </a:solidFill>
              <a:latin typeface="Verdana" pitchFamily="34" charset="0"/>
              <a:ea typeface="Verdana" pitchFamily="34" charset="0"/>
              <a:cs typeface="Verdana" pitchFamily="34" charset="0"/>
            </a:endParaRPr>
          </a:p>
          <a:p>
            <a:pPr marL="342900" indent="-342900" defTabSz="457200" eaLnBrk="1" hangingPunct="1">
              <a:buFont typeface="Arial" pitchFamily="34" charset="0"/>
              <a:buChar char="•"/>
              <a:defRPr/>
            </a:pPr>
            <a:endParaRPr lang="en-GB" sz="1200" dirty="0">
              <a:solidFill>
                <a:srgbClr val="6B0042"/>
              </a:solidFill>
              <a:latin typeface="Verdana" pitchFamily="34" charset="0"/>
              <a:ea typeface="Verdana" pitchFamily="34" charset="0"/>
              <a:cs typeface="Verdana" pitchFamily="34" charset="0"/>
            </a:endParaRPr>
          </a:p>
        </p:txBody>
      </p:sp>
      <p:graphicFrame>
        <p:nvGraphicFramePr>
          <p:cNvPr id="6" name="Chart 5"/>
          <p:cNvGraphicFramePr>
            <a:graphicFrameLocks/>
          </p:cNvGraphicFramePr>
          <p:nvPr>
            <p:extLst>
              <p:ext uri="{D42A27DB-BD31-4B8C-83A1-F6EECF244321}">
                <p14:modId xmlns:p14="http://schemas.microsoft.com/office/powerpoint/2010/main" val="469626558"/>
              </p:ext>
            </p:extLst>
          </p:nvPr>
        </p:nvGraphicFramePr>
        <p:xfrm>
          <a:off x="1115616" y="1412776"/>
          <a:ext cx="6337697" cy="352839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221"/>
                                        </p:tgtEl>
                                        <p:attrNameLst>
                                          <p:attrName>style.visibility</p:attrName>
                                        </p:attrNameLst>
                                      </p:cBhvr>
                                      <p:to>
                                        <p:strVal val="visible"/>
                                      </p:to>
                                    </p:set>
                                    <p:animEffect transition="in" filter="fade">
                                      <p:cBhvr>
                                        <p:cTn id="7" dur="1000"/>
                                        <p:tgtEl>
                                          <p:spTgt spid="9221"/>
                                        </p:tgtEl>
                                      </p:cBhvr>
                                    </p:animEffect>
                                    <p:anim calcmode="lin" valueType="num">
                                      <p:cBhvr>
                                        <p:cTn id="8" dur="1000" fill="hold"/>
                                        <p:tgtEl>
                                          <p:spTgt spid="9221"/>
                                        </p:tgtEl>
                                        <p:attrNameLst>
                                          <p:attrName>ppt_x</p:attrName>
                                        </p:attrNameLst>
                                      </p:cBhvr>
                                      <p:tavLst>
                                        <p:tav tm="0">
                                          <p:val>
                                            <p:strVal val="#ppt_x"/>
                                          </p:val>
                                        </p:tav>
                                        <p:tav tm="100000">
                                          <p:val>
                                            <p:strVal val="#ppt_x"/>
                                          </p:val>
                                        </p:tav>
                                      </p:tavLst>
                                    </p:anim>
                                    <p:anim calcmode="lin" valueType="num">
                                      <p:cBhvr>
                                        <p:cTn id="9" dur="1000" fill="hold"/>
                                        <p:tgtEl>
                                          <p:spTgt spid="92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7213" y="3113088"/>
            <a:ext cx="5516562" cy="1562100"/>
          </a:xfrm>
          <a:prstGeom prst="rect">
            <a:avLst/>
          </a:prstGeom>
          <a:gradFill flip="none" rotWithShape="1">
            <a:gsLst>
              <a:gs pos="0">
                <a:schemeClr val="accent1">
                  <a:tint val="100000"/>
                  <a:shade val="100000"/>
                  <a:satMod val="130000"/>
                </a:schemeClr>
              </a:gs>
              <a:gs pos="100000">
                <a:schemeClr val="accent1">
                  <a:tint val="50000"/>
                  <a:shade val="100000"/>
                  <a:satMod val="350000"/>
                </a:schemeClr>
              </a:gs>
            </a:gsLst>
            <a:lin ang="16200000" scaled="1"/>
            <a:tileRect/>
          </a:gradFill>
          <a:ln w="28575">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solidFill>
                <a:prstClr val="white"/>
              </a:solidFill>
            </a:endParaRPr>
          </a:p>
        </p:txBody>
      </p:sp>
      <p:cxnSp>
        <p:nvCxnSpPr>
          <p:cNvPr id="4" name="Straight Connector 3"/>
          <p:cNvCxnSpPr/>
          <p:nvPr/>
        </p:nvCxnSpPr>
        <p:spPr>
          <a:xfrm>
            <a:off x="1819275" y="2443163"/>
            <a:ext cx="0" cy="2232025"/>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 name="Straight Connector 4"/>
          <p:cNvCxnSpPr/>
          <p:nvPr/>
        </p:nvCxnSpPr>
        <p:spPr>
          <a:xfrm>
            <a:off x="7353300" y="2443163"/>
            <a:ext cx="0" cy="2232025"/>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1819275" y="4675188"/>
            <a:ext cx="5534025"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8" name="U-Turn Arrow 7"/>
          <p:cNvSpPr/>
          <p:nvPr/>
        </p:nvSpPr>
        <p:spPr>
          <a:xfrm>
            <a:off x="858838" y="2089150"/>
            <a:ext cx="1935162" cy="1087438"/>
          </a:xfrm>
          <a:prstGeom prst="uturn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dirty="0">
              <a:solidFill>
                <a:prstClr val="black"/>
              </a:solidFill>
            </a:endParaRPr>
          </a:p>
        </p:txBody>
      </p:sp>
      <p:sp>
        <p:nvSpPr>
          <p:cNvPr id="11" name="U-Turn Arrow 10"/>
          <p:cNvSpPr/>
          <p:nvPr/>
        </p:nvSpPr>
        <p:spPr>
          <a:xfrm flipH="1">
            <a:off x="6373813" y="2089150"/>
            <a:ext cx="1936750" cy="1087438"/>
          </a:xfrm>
          <a:prstGeom prst="uturn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dirty="0">
              <a:solidFill>
                <a:prstClr val="black"/>
              </a:solidFill>
            </a:endParaRPr>
          </a:p>
        </p:txBody>
      </p:sp>
      <p:sp>
        <p:nvSpPr>
          <p:cNvPr id="12" name="Right Arrow 11"/>
          <p:cNvSpPr/>
          <p:nvPr/>
        </p:nvSpPr>
        <p:spPr>
          <a:xfrm rot="5400000">
            <a:off x="3951288" y="2098675"/>
            <a:ext cx="1150938" cy="611187"/>
          </a:xfrm>
          <a:prstGeom prst="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solidFill>
                <a:prstClr val="white"/>
              </a:solidFill>
            </a:endParaRPr>
          </a:p>
        </p:txBody>
      </p:sp>
      <p:sp>
        <p:nvSpPr>
          <p:cNvPr id="13" name="Down Arrow 12"/>
          <p:cNvSpPr/>
          <p:nvPr/>
        </p:nvSpPr>
        <p:spPr>
          <a:xfrm>
            <a:off x="2036763" y="4675188"/>
            <a:ext cx="728662" cy="646112"/>
          </a:xfrm>
          <a:prstGeom prst="down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solidFill>
                <a:prstClr val="white"/>
              </a:solidFill>
            </a:endParaRPr>
          </a:p>
        </p:txBody>
      </p:sp>
      <p:sp>
        <p:nvSpPr>
          <p:cNvPr id="14" name="Down Arrow 13"/>
          <p:cNvSpPr/>
          <p:nvPr/>
        </p:nvSpPr>
        <p:spPr>
          <a:xfrm>
            <a:off x="4221163" y="4675188"/>
            <a:ext cx="728662" cy="646112"/>
          </a:xfrm>
          <a:prstGeom prst="down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solidFill>
                <a:prstClr val="white"/>
              </a:solidFill>
            </a:endParaRPr>
          </a:p>
        </p:txBody>
      </p:sp>
      <p:sp>
        <p:nvSpPr>
          <p:cNvPr id="15" name="Down Arrow 14"/>
          <p:cNvSpPr/>
          <p:nvPr/>
        </p:nvSpPr>
        <p:spPr>
          <a:xfrm>
            <a:off x="6442075" y="4675188"/>
            <a:ext cx="728663" cy="646112"/>
          </a:xfrm>
          <a:prstGeom prst="down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a:solidFill>
                <a:prstClr val="white"/>
              </a:solidFill>
            </a:endParaRPr>
          </a:p>
        </p:txBody>
      </p:sp>
      <p:sp>
        <p:nvSpPr>
          <p:cNvPr id="16" name="TextBox 15"/>
          <p:cNvSpPr txBox="1">
            <a:spLocks noChangeArrowheads="1"/>
          </p:cNvSpPr>
          <p:nvPr/>
        </p:nvSpPr>
        <p:spPr bwMode="auto">
          <a:xfrm>
            <a:off x="4032250" y="1419225"/>
            <a:ext cx="97631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300">
                <a:solidFill>
                  <a:srgbClr val="7A1A57"/>
                </a:solidFill>
                <a:latin typeface="Verdana" pitchFamily="34" charset="0"/>
              </a:defRPr>
            </a:lvl1pPr>
            <a:lvl2pPr marL="742950" indent="-285750" eaLnBrk="0" hangingPunct="0">
              <a:spcBef>
                <a:spcPct val="20000"/>
              </a:spcBef>
              <a:buFont typeface="Arial" charset="0"/>
              <a:buChar char="–"/>
              <a:defRPr sz="2200">
                <a:solidFill>
                  <a:srgbClr val="7A1A57"/>
                </a:solidFill>
                <a:latin typeface="Verdana" pitchFamily="34" charset="0"/>
              </a:defRPr>
            </a:lvl2pPr>
            <a:lvl3pPr marL="1143000" indent="-228600" eaLnBrk="0" hangingPunct="0">
              <a:spcBef>
                <a:spcPct val="20000"/>
              </a:spcBef>
              <a:buFont typeface="Arial" charset="0"/>
              <a:buChar char="•"/>
              <a:defRPr sz="1600">
                <a:solidFill>
                  <a:srgbClr val="7A1A57"/>
                </a:solidFill>
                <a:latin typeface="Verdana" pitchFamily="34" charset="0"/>
              </a:defRPr>
            </a:lvl3pPr>
            <a:lvl4pPr marL="1600200" indent="-228600" eaLnBrk="0" hangingPunct="0">
              <a:spcBef>
                <a:spcPct val="20000"/>
              </a:spcBef>
              <a:buFont typeface="Arial" charset="0"/>
              <a:buChar char="–"/>
              <a:defRPr sz="1600">
                <a:solidFill>
                  <a:srgbClr val="7A1A57"/>
                </a:solidFill>
                <a:latin typeface="Verdana" pitchFamily="34" charset="0"/>
              </a:defRPr>
            </a:lvl4pPr>
            <a:lvl5pPr marL="2057400" indent="-228600" eaLnBrk="0" hangingPunct="0">
              <a:spcBef>
                <a:spcPct val="20000"/>
              </a:spcBef>
              <a:buFont typeface="Arial" charset="0"/>
              <a:buChar char="»"/>
              <a:defRPr sz="1600">
                <a:solidFill>
                  <a:srgbClr val="7A1A57"/>
                </a:solidFill>
                <a:latin typeface="Verdana" pitchFamily="34" charset="0"/>
              </a:defRPr>
            </a:lvl5pPr>
            <a:lvl6pPr marL="2514600" indent="-228600" eaLnBrk="0" fontAlgn="base" hangingPunct="0">
              <a:spcBef>
                <a:spcPct val="20000"/>
              </a:spcBef>
              <a:spcAft>
                <a:spcPct val="0"/>
              </a:spcAft>
              <a:buFont typeface="Arial" charset="0"/>
              <a:buChar char="»"/>
              <a:defRPr sz="1600">
                <a:solidFill>
                  <a:srgbClr val="7A1A57"/>
                </a:solidFill>
                <a:latin typeface="Verdana" pitchFamily="34" charset="0"/>
              </a:defRPr>
            </a:lvl6pPr>
            <a:lvl7pPr marL="2971800" indent="-228600" eaLnBrk="0" fontAlgn="base" hangingPunct="0">
              <a:spcBef>
                <a:spcPct val="20000"/>
              </a:spcBef>
              <a:spcAft>
                <a:spcPct val="0"/>
              </a:spcAft>
              <a:buFont typeface="Arial" charset="0"/>
              <a:buChar char="»"/>
              <a:defRPr sz="1600">
                <a:solidFill>
                  <a:srgbClr val="7A1A57"/>
                </a:solidFill>
                <a:latin typeface="Verdana" pitchFamily="34" charset="0"/>
              </a:defRPr>
            </a:lvl7pPr>
            <a:lvl8pPr marL="3429000" indent="-228600" eaLnBrk="0" fontAlgn="base" hangingPunct="0">
              <a:spcBef>
                <a:spcPct val="20000"/>
              </a:spcBef>
              <a:spcAft>
                <a:spcPct val="0"/>
              </a:spcAft>
              <a:buFont typeface="Arial" charset="0"/>
              <a:buChar char="»"/>
              <a:defRPr sz="1600">
                <a:solidFill>
                  <a:srgbClr val="7A1A57"/>
                </a:solidFill>
                <a:latin typeface="Verdana" pitchFamily="34" charset="0"/>
              </a:defRPr>
            </a:lvl8pPr>
            <a:lvl9pPr marL="3886200" indent="-228600" eaLnBrk="0" fontAlgn="base" hangingPunct="0">
              <a:spcBef>
                <a:spcPct val="20000"/>
              </a:spcBef>
              <a:spcAft>
                <a:spcPct val="0"/>
              </a:spcAft>
              <a:buFont typeface="Arial" charset="0"/>
              <a:buChar char="»"/>
              <a:defRPr sz="1600">
                <a:solidFill>
                  <a:srgbClr val="7A1A57"/>
                </a:solidFill>
                <a:latin typeface="Verdana" pitchFamily="34" charset="0"/>
              </a:defRPr>
            </a:lvl9pPr>
          </a:lstStyle>
          <a:p>
            <a:pPr algn="ctr" eaLnBrk="1" hangingPunct="1">
              <a:spcBef>
                <a:spcPct val="0"/>
              </a:spcBef>
              <a:buFontTx/>
              <a:buNone/>
            </a:pPr>
            <a:r>
              <a:rPr lang="en-GB" altLang="en-US" sz="2000" b="1">
                <a:ea typeface="Verdana" pitchFamily="34" charset="0"/>
                <a:cs typeface="Verdana" pitchFamily="34" charset="0"/>
              </a:rPr>
              <a:t>Levy</a:t>
            </a:r>
          </a:p>
        </p:txBody>
      </p:sp>
      <p:sp>
        <p:nvSpPr>
          <p:cNvPr id="17" name="TextBox 16"/>
          <p:cNvSpPr txBox="1">
            <a:spLocks noChangeArrowheads="1"/>
          </p:cNvSpPr>
          <p:nvPr/>
        </p:nvSpPr>
        <p:spPr bwMode="auto">
          <a:xfrm>
            <a:off x="117475" y="3228975"/>
            <a:ext cx="17891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300">
                <a:solidFill>
                  <a:srgbClr val="7A1A57"/>
                </a:solidFill>
                <a:latin typeface="Verdana" pitchFamily="34" charset="0"/>
              </a:defRPr>
            </a:lvl1pPr>
            <a:lvl2pPr marL="742950" indent="-285750" eaLnBrk="0" hangingPunct="0">
              <a:spcBef>
                <a:spcPct val="20000"/>
              </a:spcBef>
              <a:buFont typeface="Arial" charset="0"/>
              <a:buChar char="–"/>
              <a:defRPr sz="2200">
                <a:solidFill>
                  <a:srgbClr val="7A1A57"/>
                </a:solidFill>
                <a:latin typeface="Verdana" pitchFamily="34" charset="0"/>
              </a:defRPr>
            </a:lvl2pPr>
            <a:lvl3pPr marL="1143000" indent="-228600" eaLnBrk="0" hangingPunct="0">
              <a:spcBef>
                <a:spcPct val="20000"/>
              </a:spcBef>
              <a:buFont typeface="Arial" charset="0"/>
              <a:buChar char="•"/>
              <a:defRPr sz="1600">
                <a:solidFill>
                  <a:srgbClr val="7A1A57"/>
                </a:solidFill>
                <a:latin typeface="Verdana" pitchFamily="34" charset="0"/>
              </a:defRPr>
            </a:lvl3pPr>
            <a:lvl4pPr marL="1600200" indent="-228600" eaLnBrk="0" hangingPunct="0">
              <a:spcBef>
                <a:spcPct val="20000"/>
              </a:spcBef>
              <a:buFont typeface="Arial" charset="0"/>
              <a:buChar char="–"/>
              <a:defRPr sz="1600">
                <a:solidFill>
                  <a:srgbClr val="7A1A57"/>
                </a:solidFill>
                <a:latin typeface="Verdana" pitchFamily="34" charset="0"/>
              </a:defRPr>
            </a:lvl4pPr>
            <a:lvl5pPr marL="2057400" indent="-228600" eaLnBrk="0" hangingPunct="0">
              <a:spcBef>
                <a:spcPct val="20000"/>
              </a:spcBef>
              <a:buFont typeface="Arial" charset="0"/>
              <a:buChar char="»"/>
              <a:defRPr sz="1600">
                <a:solidFill>
                  <a:srgbClr val="7A1A57"/>
                </a:solidFill>
                <a:latin typeface="Verdana" pitchFamily="34" charset="0"/>
              </a:defRPr>
            </a:lvl5pPr>
            <a:lvl6pPr marL="2514600" indent="-228600" eaLnBrk="0" fontAlgn="base" hangingPunct="0">
              <a:spcBef>
                <a:spcPct val="20000"/>
              </a:spcBef>
              <a:spcAft>
                <a:spcPct val="0"/>
              </a:spcAft>
              <a:buFont typeface="Arial" charset="0"/>
              <a:buChar char="»"/>
              <a:defRPr sz="1600">
                <a:solidFill>
                  <a:srgbClr val="7A1A57"/>
                </a:solidFill>
                <a:latin typeface="Verdana" pitchFamily="34" charset="0"/>
              </a:defRPr>
            </a:lvl6pPr>
            <a:lvl7pPr marL="2971800" indent="-228600" eaLnBrk="0" fontAlgn="base" hangingPunct="0">
              <a:spcBef>
                <a:spcPct val="20000"/>
              </a:spcBef>
              <a:spcAft>
                <a:spcPct val="0"/>
              </a:spcAft>
              <a:buFont typeface="Arial" charset="0"/>
              <a:buChar char="»"/>
              <a:defRPr sz="1600">
                <a:solidFill>
                  <a:srgbClr val="7A1A57"/>
                </a:solidFill>
                <a:latin typeface="Verdana" pitchFamily="34" charset="0"/>
              </a:defRPr>
            </a:lvl7pPr>
            <a:lvl8pPr marL="3429000" indent="-228600" eaLnBrk="0" fontAlgn="base" hangingPunct="0">
              <a:spcBef>
                <a:spcPct val="20000"/>
              </a:spcBef>
              <a:spcAft>
                <a:spcPct val="0"/>
              </a:spcAft>
              <a:buFont typeface="Arial" charset="0"/>
              <a:buChar char="»"/>
              <a:defRPr sz="1600">
                <a:solidFill>
                  <a:srgbClr val="7A1A57"/>
                </a:solidFill>
                <a:latin typeface="Verdana" pitchFamily="34" charset="0"/>
              </a:defRPr>
            </a:lvl8pPr>
            <a:lvl9pPr marL="3886200" indent="-228600" eaLnBrk="0" fontAlgn="base" hangingPunct="0">
              <a:spcBef>
                <a:spcPct val="20000"/>
              </a:spcBef>
              <a:spcAft>
                <a:spcPct val="0"/>
              </a:spcAft>
              <a:buFont typeface="Arial" charset="0"/>
              <a:buChar char="»"/>
              <a:defRPr sz="1600">
                <a:solidFill>
                  <a:srgbClr val="7A1A57"/>
                </a:solidFill>
                <a:latin typeface="Verdana" pitchFamily="34" charset="0"/>
              </a:defRPr>
            </a:lvl9pPr>
          </a:lstStyle>
          <a:p>
            <a:pPr algn="ctr" eaLnBrk="1" hangingPunct="1">
              <a:spcBef>
                <a:spcPct val="0"/>
              </a:spcBef>
              <a:buFontTx/>
              <a:buNone/>
            </a:pPr>
            <a:r>
              <a:rPr lang="en-GB" altLang="en-US" sz="2000" b="1">
                <a:ea typeface="Verdana" pitchFamily="34" charset="0"/>
                <a:cs typeface="Verdana" pitchFamily="34" charset="0"/>
              </a:rPr>
              <a:t>Scheme Assets &amp; Recoveries </a:t>
            </a:r>
          </a:p>
        </p:txBody>
      </p:sp>
      <p:sp>
        <p:nvSpPr>
          <p:cNvPr id="18" name="TextBox 17"/>
          <p:cNvSpPr txBox="1">
            <a:spLocks noChangeArrowheads="1"/>
          </p:cNvSpPr>
          <p:nvPr/>
        </p:nvSpPr>
        <p:spPr bwMode="auto">
          <a:xfrm>
            <a:off x="7342188" y="3228975"/>
            <a:ext cx="18637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300">
                <a:solidFill>
                  <a:srgbClr val="7A1A57"/>
                </a:solidFill>
                <a:latin typeface="Verdana" pitchFamily="34" charset="0"/>
              </a:defRPr>
            </a:lvl1pPr>
            <a:lvl2pPr marL="742950" indent="-285750" eaLnBrk="0" hangingPunct="0">
              <a:spcBef>
                <a:spcPct val="20000"/>
              </a:spcBef>
              <a:buFont typeface="Arial" charset="0"/>
              <a:buChar char="–"/>
              <a:defRPr sz="2200">
                <a:solidFill>
                  <a:srgbClr val="7A1A57"/>
                </a:solidFill>
                <a:latin typeface="Verdana" pitchFamily="34" charset="0"/>
              </a:defRPr>
            </a:lvl2pPr>
            <a:lvl3pPr marL="1143000" indent="-228600" eaLnBrk="0" hangingPunct="0">
              <a:spcBef>
                <a:spcPct val="20000"/>
              </a:spcBef>
              <a:buFont typeface="Arial" charset="0"/>
              <a:buChar char="•"/>
              <a:defRPr sz="1600">
                <a:solidFill>
                  <a:srgbClr val="7A1A57"/>
                </a:solidFill>
                <a:latin typeface="Verdana" pitchFamily="34" charset="0"/>
              </a:defRPr>
            </a:lvl3pPr>
            <a:lvl4pPr marL="1600200" indent="-228600" eaLnBrk="0" hangingPunct="0">
              <a:spcBef>
                <a:spcPct val="20000"/>
              </a:spcBef>
              <a:buFont typeface="Arial" charset="0"/>
              <a:buChar char="–"/>
              <a:defRPr sz="1600">
                <a:solidFill>
                  <a:srgbClr val="7A1A57"/>
                </a:solidFill>
                <a:latin typeface="Verdana" pitchFamily="34" charset="0"/>
              </a:defRPr>
            </a:lvl4pPr>
            <a:lvl5pPr marL="2057400" indent="-228600" eaLnBrk="0" hangingPunct="0">
              <a:spcBef>
                <a:spcPct val="20000"/>
              </a:spcBef>
              <a:buFont typeface="Arial" charset="0"/>
              <a:buChar char="»"/>
              <a:defRPr sz="1600">
                <a:solidFill>
                  <a:srgbClr val="7A1A57"/>
                </a:solidFill>
                <a:latin typeface="Verdana" pitchFamily="34" charset="0"/>
              </a:defRPr>
            </a:lvl5pPr>
            <a:lvl6pPr marL="2514600" indent="-228600" eaLnBrk="0" fontAlgn="base" hangingPunct="0">
              <a:spcBef>
                <a:spcPct val="20000"/>
              </a:spcBef>
              <a:spcAft>
                <a:spcPct val="0"/>
              </a:spcAft>
              <a:buFont typeface="Arial" charset="0"/>
              <a:buChar char="»"/>
              <a:defRPr sz="1600">
                <a:solidFill>
                  <a:srgbClr val="7A1A57"/>
                </a:solidFill>
                <a:latin typeface="Verdana" pitchFamily="34" charset="0"/>
              </a:defRPr>
            </a:lvl6pPr>
            <a:lvl7pPr marL="2971800" indent="-228600" eaLnBrk="0" fontAlgn="base" hangingPunct="0">
              <a:spcBef>
                <a:spcPct val="20000"/>
              </a:spcBef>
              <a:spcAft>
                <a:spcPct val="0"/>
              </a:spcAft>
              <a:buFont typeface="Arial" charset="0"/>
              <a:buChar char="»"/>
              <a:defRPr sz="1600">
                <a:solidFill>
                  <a:srgbClr val="7A1A57"/>
                </a:solidFill>
                <a:latin typeface="Verdana" pitchFamily="34" charset="0"/>
              </a:defRPr>
            </a:lvl7pPr>
            <a:lvl8pPr marL="3429000" indent="-228600" eaLnBrk="0" fontAlgn="base" hangingPunct="0">
              <a:spcBef>
                <a:spcPct val="20000"/>
              </a:spcBef>
              <a:spcAft>
                <a:spcPct val="0"/>
              </a:spcAft>
              <a:buFont typeface="Arial" charset="0"/>
              <a:buChar char="»"/>
              <a:defRPr sz="1600">
                <a:solidFill>
                  <a:srgbClr val="7A1A57"/>
                </a:solidFill>
                <a:latin typeface="Verdana" pitchFamily="34" charset="0"/>
              </a:defRPr>
            </a:lvl8pPr>
            <a:lvl9pPr marL="3886200" indent="-228600" eaLnBrk="0" fontAlgn="base" hangingPunct="0">
              <a:spcBef>
                <a:spcPct val="20000"/>
              </a:spcBef>
              <a:spcAft>
                <a:spcPct val="0"/>
              </a:spcAft>
              <a:buFont typeface="Arial" charset="0"/>
              <a:buChar char="»"/>
              <a:defRPr sz="1600">
                <a:solidFill>
                  <a:srgbClr val="7A1A57"/>
                </a:solidFill>
                <a:latin typeface="Verdana" pitchFamily="34" charset="0"/>
              </a:defRPr>
            </a:lvl9pPr>
          </a:lstStyle>
          <a:p>
            <a:pPr algn="ctr" eaLnBrk="1" hangingPunct="1">
              <a:spcBef>
                <a:spcPct val="0"/>
              </a:spcBef>
              <a:buFontTx/>
              <a:buNone/>
            </a:pPr>
            <a:r>
              <a:rPr lang="en-GB" altLang="en-US" sz="2000" b="1" dirty="0">
                <a:ea typeface="Verdana" pitchFamily="34" charset="0"/>
                <a:cs typeface="Verdana" pitchFamily="34" charset="0"/>
              </a:rPr>
              <a:t>Investment Returns</a:t>
            </a:r>
          </a:p>
        </p:txBody>
      </p:sp>
      <p:sp>
        <p:nvSpPr>
          <p:cNvPr id="19" name="TextBox 18"/>
          <p:cNvSpPr txBox="1">
            <a:spLocks noChangeArrowheads="1"/>
          </p:cNvSpPr>
          <p:nvPr/>
        </p:nvSpPr>
        <p:spPr bwMode="auto">
          <a:xfrm>
            <a:off x="996950" y="5402263"/>
            <a:ext cx="25177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300">
                <a:solidFill>
                  <a:srgbClr val="7A1A57"/>
                </a:solidFill>
                <a:latin typeface="Verdana" pitchFamily="34" charset="0"/>
              </a:defRPr>
            </a:lvl1pPr>
            <a:lvl2pPr marL="742950" indent="-285750" eaLnBrk="0" hangingPunct="0">
              <a:spcBef>
                <a:spcPct val="20000"/>
              </a:spcBef>
              <a:buFont typeface="Arial" charset="0"/>
              <a:buChar char="–"/>
              <a:defRPr sz="2200">
                <a:solidFill>
                  <a:srgbClr val="7A1A57"/>
                </a:solidFill>
                <a:latin typeface="Verdana" pitchFamily="34" charset="0"/>
              </a:defRPr>
            </a:lvl2pPr>
            <a:lvl3pPr marL="1143000" indent="-228600" eaLnBrk="0" hangingPunct="0">
              <a:spcBef>
                <a:spcPct val="20000"/>
              </a:spcBef>
              <a:buFont typeface="Arial" charset="0"/>
              <a:buChar char="•"/>
              <a:defRPr sz="1600">
                <a:solidFill>
                  <a:srgbClr val="7A1A57"/>
                </a:solidFill>
                <a:latin typeface="Verdana" pitchFamily="34" charset="0"/>
              </a:defRPr>
            </a:lvl3pPr>
            <a:lvl4pPr marL="1600200" indent="-228600" eaLnBrk="0" hangingPunct="0">
              <a:spcBef>
                <a:spcPct val="20000"/>
              </a:spcBef>
              <a:buFont typeface="Arial" charset="0"/>
              <a:buChar char="–"/>
              <a:defRPr sz="1600">
                <a:solidFill>
                  <a:srgbClr val="7A1A57"/>
                </a:solidFill>
                <a:latin typeface="Verdana" pitchFamily="34" charset="0"/>
              </a:defRPr>
            </a:lvl4pPr>
            <a:lvl5pPr marL="2057400" indent="-228600" eaLnBrk="0" hangingPunct="0">
              <a:spcBef>
                <a:spcPct val="20000"/>
              </a:spcBef>
              <a:buFont typeface="Arial" charset="0"/>
              <a:buChar char="»"/>
              <a:defRPr sz="1600">
                <a:solidFill>
                  <a:srgbClr val="7A1A57"/>
                </a:solidFill>
                <a:latin typeface="Verdana" pitchFamily="34" charset="0"/>
              </a:defRPr>
            </a:lvl5pPr>
            <a:lvl6pPr marL="2514600" indent="-228600" eaLnBrk="0" fontAlgn="base" hangingPunct="0">
              <a:spcBef>
                <a:spcPct val="20000"/>
              </a:spcBef>
              <a:spcAft>
                <a:spcPct val="0"/>
              </a:spcAft>
              <a:buFont typeface="Arial" charset="0"/>
              <a:buChar char="»"/>
              <a:defRPr sz="1600">
                <a:solidFill>
                  <a:srgbClr val="7A1A57"/>
                </a:solidFill>
                <a:latin typeface="Verdana" pitchFamily="34" charset="0"/>
              </a:defRPr>
            </a:lvl6pPr>
            <a:lvl7pPr marL="2971800" indent="-228600" eaLnBrk="0" fontAlgn="base" hangingPunct="0">
              <a:spcBef>
                <a:spcPct val="20000"/>
              </a:spcBef>
              <a:spcAft>
                <a:spcPct val="0"/>
              </a:spcAft>
              <a:buFont typeface="Arial" charset="0"/>
              <a:buChar char="»"/>
              <a:defRPr sz="1600">
                <a:solidFill>
                  <a:srgbClr val="7A1A57"/>
                </a:solidFill>
                <a:latin typeface="Verdana" pitchFamily="34" charset="0"/>
              </a:defRPr>
            </a:lvl7pPr>
            <a:lvl8pPr marL="3429000" indent="-228600" eaLnBrk="0" fontAlgn="base" hangingPunct="0">
              <a:spcBef>
                <a:spcPct val="20000"/>
              </a:spcBef>
              <a:spcAft>
                <a:spcPct val="0"/>
              </a:spcAft>
              <a:buFont typeface="Arial" charset="0"/>
              <a:buChar char="»"/>
              <a:defRPr sz="1600">
                <a:solidFill>
                  <a:srgbClr val="7A1A57"/>
                </a:solidFill>
                <a:latin typeface="Verdana" pitchFamily="34" charset="0"/>
              </a:defRPr>
            </a:lvl8pPr>
            <a:lvl9pPr marL="3886200" indent="-228600" eaLnBrk="0" fontAlgn="base" hangingPunct="0">
              <a:spcBef>
                <a:spcPct val="20000"/>
              </a:spcBef>
              <a:spcAft>
                <a:spcPct val="0"/>
              </a:spcAft>
              <a:buFont typeface="Arial" charset="0"/>
              <a:buChar char="»"/>
              <a:defRPr sz="1600">
                <a:solidFill>
                  <a:srgbClr val="7A1A57"/>
                </a:solidFill>
                <a:latin typeface="Verdana" pitchFamily="34" charset="0"/>
              </a:defRPr>
            </a:lvl9pPr>
          </a:lstStyle>
          <a:p>
            <a:pPr algn="ctr" eaLnBrk="1" hangingPunct="1">
              <a:spcBef>
                <a:spcPct val="0"/>
              </a:spcBef>
              <a:buFontTx/>
              <a:buNone/>
            </a:pPr>
            <a:r>
              <a:rPr lang="en-GB" altLang="en-US" sz="2000" b="1">
                <a:ea typeface="Verdana" pitchFamily="34" charset="0"/>
                <a:cs typeface="Verdana" pitchFamily="34" charset="0"/>
              </a:rPr>
              <a:t>Current Member Compensation</a:t>
            </a:r>
          </a:p>
        </p:txBody>
      </p:sp>
      <p:sp>
        <p:nvSpPr>
          <p:cNvPr id="20" name="TextBox 19"/>
          <p:cNvSpPr txBox="1">
            <a:spLocks noChangeArrowheads="1"/>
          </p:cNvSpPr>
          <p:nvPr/>
        </p:nvSpPr>
        <p:spPr bwMode="auto">
          <a:xfrm>
            <a:off x="3325813" y="5418138"/>
            <a:ext cx="25177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300">
                <a:solidFill>
                  <a:srgbClr val="7A1A57"/>
                </a:solidFill>
                <a:latin typeface="Verdana" pitchFamily="34" charset="0"/>
              </a:defRPr>
            </a:lvl1pPr>
            <a:lvl2pPr marL="742950" indent="-285750" eaLnBrk="0" hangingPunct="0">
              <a:spcBef>
                <a:spcPct val="20000"/>
              </a:spcBef>
              <a:buFont typeface="Arial" charset="0"/>
              <a:buChar char="–"/>
              <a:defRPr sz="2200">
                <a:solidFill>
                  <a:srgbClr val="7A1A57"/>
                </a:solidFill>
                <a:latin typeface="Verdana" pitchFamily="34" charset="0"/>
              </a:defRPr>
            </a:lvl2pPr>
            <a:lvl3pPr marL="1143000" indent="-228600" eaLnBrk="0" hangingPunct="0">
              <a:spcBef>
                <a:spcPct val="20000"/>
              </a:spcBef>
              <a:buFont typeface="Arial" charset="0"/>
              <a:buChar char="•"/>
              <a:defRPr sz="1600">
                <a:solidFill>
                  <a:srgbClr val="7A1A57"/>
                </a:solidFill>
                <a:latin typeface="Verdana" pitchFamily="34" charset="0"/>
              </a:defRPr>
            </a:lvl3pPr>
            <a:lvl4pPr marL="1600200" indent="-228600" eaLnBrk="0" hangingPunct="0">
              <a:spcBef>
                <a:spcPct val="20000"/>
              </a:spcBef>
              <a:buFont typeface="Arial" charset="0"/>
              <a:buChar char="–"/>
              <a:defRPr sz="1600">
                <a:solidFill>
                  <a:srgbClr val="7A1A57"/>
                </a:solidFill>
                <a:latin typeface="Verdana" pitchFamily="34" charset="0"/>
              </a:defRPr>
            </a:lvl4pPr>
            <a:lvl5pPr marL="2057400" indent="-228600" eaLnBrk="0" hangingPunct="0">
              <a:spcBef>
                <a:spcPct val="20000"/>
              </a:spcBef>
              <a:buFont typeface="Arial" charset="0"/>
              <a:buChar char="»"/>
              <a:defRPr sz="1600">
                <a:solidFill>
                  <a:srgbClr val="7A1A57"/>
                </a:solidFill>
                <a:latin typeface="Verdana" pitchFamily="34" charset="0"/>
              </a:defRPr>
            </a:lvl5pPr>
            <a:lvl6pPr marL="2514600" indent="-228600" eaLnBrk="0" fontAlgn="base" hangingPunct="0">
              <a:spcBef>
                <a:spcPct val="20000"/>
              </a:spcBef>
              <a:spcAft>
                <a:spcPct val="0"/>
              </a:spcAft>
              <a:buFont typeface="Arial" charset="0"/>
              <a:buChar char="»"/>
              <a:defRPr sz="1600">
                <a:solidFill>
                  <a:srgbClr val="7A1A57"/>
                </a:solidFill>
                <a:latin typeface="Verdana" pitchFamily="34" charset="0"/>
              </a:defRPr>
            </a:lvl6pPr>
            <a:lvl7pPr marL="2971800" indent="-228600" eaLnBrk="0" fontAlgn="base" hangingPunct="0">
              <a:spcBef>
                <a:spcPct val="20000"/>
              </a:spcBef>
              <a:spcAft>
                <a:spcPct val="0"/>
              </a:spcAft>
              <a:buFont typeface="Arial" charset="0"/>
              <a:buChar char="»"/>
              <a:defRPr sz="1600">
                <a:solidFill>
                  <a:srgbClr val="7A1A57"/>
                </a:solidFill>
                <a:latin typeface="Verdana" pitchFamily="34" charset="0"/>
              </a:defRPr>
            </a:lvl7pPr>
            <a:lvl8pPr marL="3429000" indent="-228600" eaLnBrk="0" fontAlgn="base" hangingPunct="0">
              <a:spcBef>
                <a:spcPct val="20000"/>
              </a:spcBef>
              <a:spcAft>
                <a:spcPct val="0"/>
              </a:spcAft>
              <a:buFont typeface="Arial" charset="0"/>
              <a:buChar char="»"/>
              <a:defRPr sz="1600">
                <a:solidFill>
                  <a:srgbClr val="7A1A57"/>
                </a:solidFill>
                <a:latin typeface="Verdana" pitchFamily="34" charset="0"/>
              </a:defRPr>
            </a:lvl8pPr>
            <a:lvl9pPr marL="3886200" indent="-228600" eaLnBrk="0" fontAlgn="base" hangingPunct="0">
              <a:spcBef>
                <a:spcPct val="20000"/>
              </a:spcBef>
              <a:spcAft>
                <a:spcPct val="0"/>
              </a:spcAft>
              <a:buFont typeface="Arial" charset="0"/>
              <a:buChar char="»"/>
              <a:defRPr sz="1600">
                <a:solidFill>
                  <a:srgbClr val="7A1A57"/>
                </a:solidFill>
                <a:latin typeface="Verdana" pitchFamily="34" charset="0"/>
              </a:defRPr>
            </a:lvl9pPr>
          </a:lstStyle>
          <a:p>
            <a:pPr algn="ctr" eaLnBrk="1" hangingPunct="1">
              <a:spcBef>
                <a:spcPct val="0"/>
              </a:spcBef>
              <a:buFontTx/>
              <a:buNone/>
            </a:pPr>
            <a:r>
              <a:rPr lang="en-GB" altLang="en-US" sz="2000" b="1">
                <a:ea typeface="Verdana" pitchFamily="34" charset="0"/>
                <a:cs typeface="Verdana" pitchFamily="34" charset="0"/>
              </a:rPr>
              <a:t>Future Member Compensation</a:t>
            </a:r>
          </a:p>
        </p:txBody>
      </p:sp>
      <p:sp>
        <p:nvSpPr>
          <p:cNvPr id="21" name="TextBox 20"/>
          <p:cNvSpPr txBox="1">
            <a:spLocks noChangeArrowheads="1"/>
          </p:cNvSpPr>
          <p:nvPr/>
        </p:nvSpPr>
        <p:spPr bwMode="auto">
          <a:xfrm>
            <a:off x="5648325" y="5397500"/>
            <a:ext cx="25177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300">
                <a:solidFill>
                  <a:srgbClr val="7A1A57"/>
                </a:solidFill>
                <a:latin typeface="Verdana" pitchFamily="34" charset="0"/>
              </a:defRPr>
            </a:lvl1pPr>
            <a:lvl2pPr marL="742950" indent="-285750" eaLnBrk="0" hangingPunct="0">
              <a:spcBef>
                <a:spcPct val="20000"/>
              </a:spcBef>
              <a:buFont typeface="Arial" charset="0"/>
              <a:buChar char="–"/>
              <a:defRPr sz="2200">
                <a:solidFill>
                  <a:srgbClr val="7A1A57"/>
                </a:solidFill>
                <a:latin typeface="Verdana" pitchFamily="34" charset="0"/>
              </a:defRPr>
            </a:lvl2pPr>
            <a:lvl3pPr marL="1143000" indent="-228600" eaLnBrk="0" hangingPunct="0">
              <a:spcBef>
                <a:spcPct val="20000"/>
              </a:spcBef>
              <a:buFont typeface="Arial" charset="0"/>
              <a:buChar char="•"/>
              <a:defRPr sz="1600">
                <a:solidFill>
                  <a:srgbClr val="7A1A57"/>
                </a:solidFill>
                <a:latin typeface="Verdana" pitchFamily="34" charset="0"/>
              </a:defRPr>
            </a:lvl3pPr>
            <a:lvl4pPr marL="1600200" indent="-228600" eaLnBrk="0" hangingPunct="0">
              <a:spcBef>
                <a:spcPct val="20000"/>
              </a:spcBef>
              <a:buFont typeface="Arial" charset="0"/>
              <a:buChar char="–"/>
              <a:defRPr sz="1600">
                <a:solidFill>
                  <a:srgbClr val="7A1A57"/>
                </a:solidFill>
                <a:latin typeface="Verdana" pitchFamily="34" charset="0"/>
              </a:defRPr>
            </a:lvl4pPr>
            <a:lvl5pPr marL="2057400" indent="-228600" eaLnBrk="0" hangingPunct="0">
              <a:spcBef>
                <a:spcPct val="20000"/>
              </a:spcBef>
              <a:buFont typeface="Arial" charset="0"/>
              <a:buChar char="»"/>
              <a:defRPr sz="1600">
                <a:solidFill>
                  <a:srgbClr val="7A1A57"/>
                </a:solidFill>
                <a:latin typeface="Verdana" pitchFamily="34" charset="0"/>
              </a:defRPr>
            </a:lvl5pPr>
            <a:lvl6pPr marL="2514600" indent="-228600" eaLnBrk="0" fontAlgn="base" hangingPunct="0">
              <a:spcBef>
                <a:spcPct val="20000"/>
              </a:spcBef>
              <a:spcAft>
                <a:spcPct val="0"/>
              </a:spcAft>
              <a:buFont typeface="Arial" charset="0"/>
              <a:buChar char="»"/>
              <a:defRPr sz="1600">
                <a:solidFill>
                  <a:srgbClr val="7A1A57"/>
                </a:solidFill>
                <a:latin typeface="Verdana" pitchFamily="34" charset="0"/>
              </a:defRPr>
            </a:lvl6pPr>
            <a:lvl7pPr marL="2971800" indent="-228600" eaLnBrk="0" fontAlgn="base" hangingPunct="0">
              <a:spcBef>
                <a:spcPct val="20000"/>
              </a:spcBef>
              <a:spcAft>
                <a:spcPct val="0"/>
              </a:spcAft>
              <a:buFont typeface="Arial" charset="0"/>
              <a:buChar char="»"/>
              <a:defRPr sz="1600">
                <a:solidFill>
                  <a:srgbClr val="7A1A57"/>
                </a:solidFill>
                <a:latin typeface="Verdana" pitchFamily="34" charset="0"/>
              </a:defRPr>
            </a:lvl7pPr>
            <a:lvl8pPr marL="3429000" indent="-228600" eaLnBrk="0" fontAlgn="base" hangingPunct="0">
              <a:spcBef>
                <a:spcPct val="20000"/>
              </a:spcBef>
              <a:spcAft>
                <a:spcPct val="0"/>
              </a:spcAft>
              <a:buFont typeface="Arial" charset="0"/>
              <a:buChar char="»"/>
              <a:defRPr sz="1600">
                <a:solidFill>
                  <a:srgbClr val="7A1A57"/>
                </a:solidFill>
                <a:latin typeface="Verdana" pitchFamily="34" charset="0"/>
              </a:defRPr>
            </a:lvl8pPr>
            <a:lvl9pPr marL="3886200" indent="-228600" eaLnBrk="0" fontAlgn="base" hangingPunct="0">
              <a:spcBef>
                <a:spcPct val="20000"/>
              </a:spcBef>
              <a:spcAft>
                <a:spcPct val="0"/>
              </a:spcAft>
              <a:buFont typeface="Arial" charset="0"/>
              <a:buChar char="»"/>
              <a:defRPr sz="1600">
                <a:solidFill>
                  <a:srgbClr val="7A1A57"/>
                </a:solidFill>
                <a:latin typeface="Verdana" pitchFamily="34" charset="0"/>
              </a:defRPr>
            </a:lvl9pPr>
          </a:lstStyle>
          <a:p>
            <a:pPr algn="ctr" eaLnBrk="1" hangingPunct="1">
              <a:spcBef>
                <a:spcPct val="0"/>
              </a:spcBef>
              <a:buFontTx/>
              <a:buNone/>
            </a:pPr>
            <a:r>
              <a:rPr lang="en-GB" altLang="en-US" sz="2000" b="1">
                <a:ea typeface="Verdana" pitchFamily="34" charset="0"/>
                <a:cs typeface="Verdana" pitchFamily="34" charset="0"/>
              </a:rPr>
              <a:t>PPF costs</a:t>
            </a:r>
          </a:p>
        </p:txBody>
      </p:sp>
      <p:sp>
        <p:nvSpPr>
          <p:cNvPr id="8210" name="TextBox 21"/>
          <p:cNvSpPr txBox="1">
            <a:spLocks noChangeArrowheads="1"/>
          </p:cNvSpPr>
          <p:nvPr/>
        </p:nvSpPr>
        <p:spPr bwMode="auto">
          <a:xfrm>
            <a:off x="3514725" y="3736975"/>
            <a:ext cx="20002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300">
                <a:solidFill>
                  <a:srgbClr val="7A1A57"/>
                </a:solidFill>
                <a:latin typeface="Verdana" pitchFamily="34" charset="0"/>
              </a:defRPr>
            </a:lvl1pPr>
            <a:lvl2pPr marL="742950" indent="-285750" eaLnBrk="0" hangingPunct="0">
              <a:spcBef>
                <a:spcPct val="20000"/>
              </a:spcBef>
              <a:buFont typeface="Arial" charset="0"/>
              <a:buChar char="–"/>
              <a:defRPr sz="2200">
                <a:solidFill>
                  <a:srgbClr val="7A1A57"/>
                </a:solidFill>
                <a:latin typeface="Verdana" pitchFamily="34" charset="0"/>
              </a:defRPr>
            </a:lvl2pPr>
            <a:lvl3pPr marL="1143000" indent="-228600" eaLnBrk="0" hangingPunct="0">
              <a:spcBef>
                <a:spcPct val="20000"/>
              </a:spcBef>
              <a:buFont typeface="Arial" charset="0"/>
              <a:buChar char="•"/>
              <a:defRPr sz="1600">
                <a:solidFill>
                  <a:srgbClr val="7A1A57"/>
                </a:solidFill>
                <a:latin typeface="Verdana" pitchFamily="34" charset="0"/>
              </a:defRPr>
            </a:lvl3pPr>
            <a:lvl4pPr marL="1600200" indent="-228600" eaLnBrk="0" hangingPunct="0">
              <a:spcBef>
                <a:spcPct val="20000"/>
              </a:spcBef>
              <a:buFont typeface="Arial" charset="0"/>
              <a:buChar char="–"/>
              <a:defRPr sz="1600">
                <a:solidFill>
                  <a:srgbClr val="7A1A57"/>
                </a:solidFill>
                <a:latin typeface="Verdana" pitchFamily="34" charset="0"/>
              </a:defRPr>
            </a:lvl4pPr>
            <a:lvl5pPr marL="2057400" indent="-228600" eaLnBrk="0" hangingPunct="0">
              <a:spcBef>
                <a:spcPct val="20000"/>
              </a:spcBef>
              <a:buFont typeface="Arial" charset="0"/>
              <a:buChar char="»"/>
              <a:defRPr sz="1600">
                <a:solidFill>
                  <a:srgbClr val="7A1A57"/>
                </a:solidFill>
                <a:latin typeface="Verdana" pitchFamily="34" charset="0"/>
              </a:defRPr>
            </a:lvl5pPr>
            <a:lvl6pPr marL="2514600" indent="-228600" eaLnBrk="0" fontAlgn="base" hangingPunct="0">
              <a:spcBef>
                <a:spcPct val="20000"/>
              </a:spcBef>
              <a:spcAft>
                <a:spcPct val="0"/>
              </a:spcAft>
              <a:buFont typeface="Arial" charset="0"/>
              <a:buChar char="»"/>
              <a:defRPr sz="1600">
                <a:solidFill>
                  <a:srgbClr val="7A1A57"/>
                </a:solidFill>
                <a:latin typeface="Verdana" pitchFamily="34" charset="0"/>
              </a:defRPr>
            </a:lvl6pPr>
            <a:lvl7pPr marL="2971800" indent="-228600" eaLnBrk="0" fontAlgn="base" hangingPunct="0">
              <a:spcBef>
                <a:spcPct val="20000"/>
              </a:spcBef>
              <a:spcAft>
                <a:spcPct val="0"/>
              </a:spcAft>
              <a:buFont typeface="Arial" charset="0"/>
              <a:buChar char="»"/>
              <a:defRPr sz="1600">
                <a:solidFill>
                  <a:srgbClr val="7A1A57"/>
                </a:solidFill>
                <a:latin typeface="Verdana" pitchFamily="34" charset="0"/>
              </a:defRPr>
            </a:lvl7pPr>
            <a:lvl8pPr marL="3429000" indent="-228600" eaLnBrk="0" fontAlgn="base" hangingPunct="0">
              <a:spcBef>
                <a:spcPct val="20000"/>
              </a:spcBef>
              <a:spcAft>
                <a:spcPct val="0"/>
              </a:spcAft>
              <a:buFont typeface="Arial" charset="0"/>
              <a:buChar char="»"/>
              <a:defRPr sz="1600">
                <a:solidFill>
                  <a:srgbClr val="7A1A57"/>
                </a:solidFill>
                <a:latin typeface="Verdana" pitchFamily="34" charset="0"/>
              </a:defRPr>
            </a:lvl8pPr>
            <a:lvl9pPr marL="3886200" indent="-228600" eaLnBrk="0" fontAlgn="base" hangingPunct="0">
              <a:spcBef>
                <a:spcPct val="20000"/>
              </a:spcBef>
              <a:spcAft>
                <a:spcPct val="0"/>
              </a:spcAft>
              <a:buFont typeface="Arial" charset="0"/>
              <a:buChar char="»"/>
              <a:defRPr sz="1600">
                <a:solidFill>
                  <a:srgbClr val="7A1A57"/>
                </a:solidFill>
                <a:latin typeface="Verdana" pitchFamily="34" charset="0"/>
              </a:defRPr>
            </a:lvl9pPr>
          </a:lstStyle>
          <a:p>
            <a:pPr algn="ctr" eaLnBrk="1" hangingPunct="1">
              <a:spcBef>
                <a:spcPct val="0"/>
              </a:spcBef>
              <a:buFontTx/>
              <a:buNone/>
            </a:pPr>
            <a:r>
              <a:rPr lang="en-GB" altLang="en-US" sz="2400" b="1">
                <a:solidFill>
                  <a:srgbClr val="000000"/>
                </a:solidFill>
                <a:ea typeface="Verdana" pitchFamily="34" charset="0"/>
                <a:cs typeface="Verdana" pitchFamily="34" charset="0"/>
              </a:rPr>
              <a:t>£££</a:t>
            </a:r>
          </a:p>
        </p:txBody>
      </p:sp>
      <p:sp>
        <p:nvSpPr>
          <p:cNvPr id="23" name="Title 1"/>
          <p:cNvSpPr txBox="1">
            <a:spLocks/>
          </p:cNvSpPr>
          <p:nvPr/>
        </p:nvSpPr>
        <p:spPr>
          <a:xfrm>
            <a:off x="835024" y="692696"/>
            <a:ext cx="6958013" cy="668338"/>
          </a:xfrm>
          <a:prstGeom prst="rect">
            <a:avLst/>
          </a:prstGeom>
        </p:spPr>
        <p:txBody>
          <a:bodyPr/>
          <a:lstStyle>
            <a:lvl1pPr algn="l" defTabSz="457200" rtl="0" eaLnBrk="0" fontAlgn="base" hangingPunct="0">
              <a:spcBef>
                <a:spcPct val="0"/>
              </a:spcBef>
              <a:spcAft>
                <a:spcPct val="0"/>
              </a:spcAft>
              <a:defRPr sz="1600" kern="1200">
                <a:solidFill>
                  <a:srgbClr val="7A1A57"/>
                </a:solidFill>
                <a:latin typeface="Verdana" pitchFamily="34" charset="0"/>
                <a:ea typeface="+mj-ea"/>
                <a:cs typeface="+mj-cs"/>
              </a:defRPr>
            </a:lvl1pPr>
            <a:lvl2pPr algn="l" defTabSz="457200" rtl="0" eaLnBrk="0" fontAlgn="base" hangingPunct="0">
              <a:spcBef>
                <a:spcPct val="0"/>
              </a:spcBef>
              <a:spcAft>
                <a:spcPct val="0"/>
              </a:spcAft>
              <a:defRPr sz="1600">
                <a:solidFill>
                  <a:srgbClr val="7A1A57"/>
                </a:solidFill>
                <a:latin typeface="Verdana" pitchFamily="34" charset="0"/>
              </a:defRPr>
            </a:lvl2pPr>
            <a:lvl3pPr algn="l" defTabSz="457200" rtl="0" eaLnBrk="0" fontAlgn="base" hangingPunct="0">
              <a:spcBef>
                <a:spcPct val="0"/>
              </a:spcBef>
              <a:spcAft>
                <a:spcPct val="0"/>
              </a:spcAft>
              <a:defRPr sz="1600">
                <a:solidFill>
                  <a:srgbClr val="7A1A57"/>
                </a:solidFill>
                <a:latin typeface="Verdana" pitchFamily="34" charset="0"/>
              </a:defRPr>
            </a:lvl3pPr>
            <a:lvl4pPr algn="l" defTabSz="457200" rtl="0" eaLnBrk="0" fontAlgn="base" hangingPunct="0">
              <a:spcBef>
                <a:spcPct val="0"/>
              </a:spcBef>
              <a:spcAft>
                <a:spcPct val="0"/>
              </a:spcAft>
              <a:defRPr sz="1600">
                <a:solidFill>
                  <a:srgbClr val="7A1A57"/>
                </a:solidFill>
                <a:latin typeface="Verdana" pitchFamily="34" charset="0"/>
              </a:defRPr>
            </a:lvl4pPr>
            <a:lvl5pPr algn="l" defTabSz="457200" rtl="0" eaLnBrk="0" fontAlgn="base" hangingPunct="0">
              <a:spcBef>
                <a:spcPct val="0"/>
              </a:spcBef>
              <a:spcAft>
                <a:spcPct val="0"/>
              </a:spcAft>
              <a:defRPr sz="1600">
                <a:solidFill>
                  <a:srgbClr val="7A1A57"/>
                </a:solidFill>
                <a:latin typeface="Verdana" pitchFamily="34" charset="0"/>
              </a:defRPr>
            </a:lvl5pPr>
            <a:lvl6pPr marL="457200" algn="l" defTabSz="457200" rtl="0" fontAlgn="base">
              <a:spcBef>
                <a:spcPct val="0"/>
              </a:spcBef>
              <a:spcAft>
                <a:spcPct val="0"/>
              </a:spcAft>
              <a:defRPr sz="1600">
                <a:solidFill>
                  <a:srgbClr val="7A1A57"/>
                </a:solidFill>
                <a:latin typeface="Verdana" pitchFamily="34" charset="0"/>
              </a:defRPr>
            </a:lvl6pPr>
            <a:lvl7pPr marL="914400" algn="l" defTabSz="457200" rtl="0" fontAlgn="base">
              <a:spcBef>
                <a:spcPct val="0"/>
              </a:spcBef>
              <a:spcAft>
                <a:spcPct val="0"/>
              </a:spcAft>
              <a:defRPr sz="1600">
                <a:solidFill>
                  <a:srgbClr val="7A1A57"/>
                </a:solidFill>
                <a:latin typeface="Verdana" pitchFamily="34" charset="0"/>
              </a:defRPr>
            </a:lvl7pPr>
            <a:lvl8pPr marL="1371600" algn="l" defTabSz="457200" rtl="0" fontAlgn="base">
              <a:spcBef>
                <a:spcPct val="0"/>
              </a:spcBef>
              <a:spcAft>
                <a:spcPct val="0"/>
              </a:spcAft>
              <a:defRPr sz="1600">
                <a:solidFill>
                  <a:srgbClr val="7A1A57"/>
                </a:solidFill>
                <a:latin typeface="Verdana" pitchFamily="34" charset="0"/>
              </a:defRPr>
            </a:lvl8pPr>
            <a:lvl9pPr marL="1828800" algn="l" defTabSz="457200" rtl="0" fontAlgn="base">
              <a:spcBef>
                <a:spcPct val="0"/>
              </a:spcBef>
              <a:spcAft>
                <a:spcPct val="0"/>
              </a:spcAft>
              <a:defRPr sz="1600">
                <a:solidFill>
                  <a:srgbClr val="7A1A57"/>
                </a:solidFill>
                <a:latin typeface="Verdana" pitchFamily="34" charset="0"/>
              </a:defRPr>
            </a:lvl9pPr>
          </a:lstStyle>
          <a:p>
            <a:r>
              <a:rPr lang="en-GB" altLang="en-US" sz="2000" dirty="0" smtClean="0"/>
              <a:t>How the PPF is funded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wipe(down)">
                                      <p:cBhvr>
                                        <p:cTn id="27" dur="500"/>
                                        <p:tgtEl>
                                          <p:spTgt spid="2"/>
                                        </p:tgtEl>
                                      </p:cBhvr>
                                    </p:animEffect>
                                  </p:childTnLst>
                                </p:cTn>
                              </p:par>
                              <p:par>
                                <p:cTn id="28" presetID="1" presetClass="entr" presetSubtype="0" fill="hold" grpId="0" nodeType="withEffect">
                                  <p:stCondLst>
                                    <p:cond delay="0"/>
                                  </p:stCondLst>
                                  <p:childTnLst>
                                    <p:set>
                                      <p:cBhvr>
                                        <p:cTn id="29" dur="1" fill="hold">
                                          <p:stCondLst>
                                            <p:cond delay="0"/>
                                          </p:stCondLst>
                                        </p:cTn>
                                        <p:tgtEl>
                                          <p:spTgt spid="8210"/>
                                        </p:tgtEl>
                                        <p:attrNameLst>
                                          <p:attrName>style.visibility</p:attrName>
                                        </p:attrNameLst>
                                      </p:cBhvr>
                                      <p:to>
                                        <p:strVal val="visible"/>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3"/>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14"/>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15"/>
                                        </p:tgtEl>
                                        <p:attrNameLst>
                                          <p:attrName>style.visibility</p:attrName>
                                        </p:attrNameLst>
                                      </p:cBhvr>
                                      <p:to>
                                        <p:strVal val="visible"/>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20"/>
                                        </p:tgtEl>
                                        <p:attrNameLst>
                                          <p:attrName>style.visibility</p:attrName>
                                        </p:attrNameLst>
                                      </p:cBhvr>
                                      <p:to>
                                        <p:strVal val="visible"/>
                                      </p:to>
                                    </p:set>
                                  </p:childTnLst>
                                </p:cTn>
                              </p:par>
                            </p:childTnLst>
                          </p:cTn>
                        </p:par>
                      </p:childTnLst>
                    </p:cTn>
                  </p:par>
                  <p:par>
                    <p:cTn id="46" fill="hold" nodeType="clickPar">
                      <p:stCondLst>
                        <p:cond delay="indefinite"/>
                      </p:stCondLst>
                      <p:childTnLst>
                        <p:par>
                          <p:cTn id="47" fill="hold" nodeType="withGroup">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13" grpId="0" animBg="1"/>
      <p:bldP spid="14" grpId="0" animBg="1"/>
      <p:bldP spid="15" grpId="0" animBg="1"/>
      <p:bldP spid="16" grpId="0"/>
      <p:bldP spid="17" grpId="0"/>
      <p:bldP spid="18" grpId="0"/>
      <p:bldP spid="19" grpId="0"/>
      <p:bldP spid="20" grpId="0"/>
      <p:bldP spid="21" grpId="0"/>
      <p:bldP spid="82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817032" y="548680"/>
            <a:ext cx="6656387" cy="792163"/>
          </a:xfrm>
        </p:spPr>
        <p:txBody>
          <a:bodyPr/>
          <a:lstStyle/>
          <a:p>
            <a:pPr eaLnBrk="1" hangingPunct="1"/>
            <a:r>
              <a:rPr lang="en-GB" altLang="en-US" sz="2000" dirty="0" smtClean="0">
                <a:cs typeface="Times New Roman" pitchFamily="18" charset="0"/>
              </a:rPr>
              <a:t>How schemes enter the PPF </a:t>
            </a:r>
            <a:endParaRPr lang="en-US" altLang="en-US" sz="2000" dirty="0" smtClean="0"/>
          </a:p>
        </p:txBody>
      </p:sp>
      <p:pic>
        <p:nvPicPr>
          <p:cNvPr id="12291" name="Picture 3" descr="Curves"/>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612775" y="2492375"/>
            <a:ext cx="7772400" cy="3222625"/>
          </a:xfrm>
        </p:spPr>
      </p:pic>
      <p:sp>
        <p:nvSpPr>
          <p:cNvPr id="12292" name="Text Box 4"/>
          <p:cNvSpPr txBox="1">
            <a:spLocks noChangeArrowheads="1"/>
          </p:cNvSpPr>
          <p:nvPr/>
        </p:nvSpPr>
        <p:spPr bwMode="auto">
          <a:xfrm>
            <a:off x="250825" y="2960688"/>
            <a:ext cx="1512888" cy="336550"/>
          </a:xfrm>
          <a:prstGeom prst="rect">
            <a:avLst/>
          </a:prstGeom>
          <a:noFill/>
          <a:ln>
            <a:noFill/>
          </a:ln>
          <a:effectLst/>
          <a:extLst>
            <a:ext uri="{909E8E84-426E-40DD-AFC4-6F175D3DCCD1}">
              <a14:hiddenFill xmlns:a14="http://schemas.microsoft.com/office/drawing/2010/main">
                <a:solidFill>
                  <a:srgbClr val="E3EDF6"/>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Font typeface="Arial" charset="0"/>
              <a:buChar char="•"/>
              <a:defRPr sz="3300">
                <a:solidFill>
                  <a:srgbClr val="7A1A57"/>
                </a:solidFill>
                <a:latin typeface="Verdana" pitchFamily="34" charset="0"/>
              </a:defRPr>
            </a:lvl1pPr>
            <a:lvl2pPr marL="742950" indent="-285750" eaLnBrk="0" hangingPunct="0">
              <a:spcBef>
                <a:spcPct val="20000"/>
              </a:spcBef>
              <a:buFont typeface="Arial" charset="0"/>
              <a:buChar char="–"/>
              <a:defRPr sz="2200">
                <a:solidFill>
                  <a:srgbClr val="7A1A57"/>
                </a:solidFill>
                <a:latin typeface="Verdana" pitchFamily="34" charset="0"/>
              </a:defRPr>
            </a:lvl2pPr>
            <a:lvl3pPr marL="1143000" indent="-228600" eaLnBrk="0" hangingPunct="0">
              <a:spcBef>
                <a:spcPct val="20000"/>
              </a:spcBef>
              <a:buFont typeface="Arial" charset="0"/>
              <a:buChar char="•"/>
              <a:defRPr sz="1600">
                <a:solidFill>
                  <a:srgbClr val="7A1A57"/>
                </a:solidFill>
                <a:latin typeface="Verdana" pitchFamily="34" charset="0"/>
              </a:defRPr>
            </a:lvl3pPr>
            <a:lvl4pPr marL="1600200" indent="-228600" eaLnBrk="0" hangingPunct="0">
              <a:spcBef>
                <a:spcPct val="20000"/>
              </a:spcBef>
              <a:buFont typeface="Arial" charset="0"/>
              <a:buChar char="–"/>
              <a:defRPr sz="1600">
                <a:solidFill>
                  <a:srgbClr val="7A1A57"/>
                </a:solidFill>
                <a:latin typeface="Verdana" pitchFamily="34" charset="0"/>
              </a:defRPr>
            </a:lvl4pPr>
            <a:lvl5pPr marL="2057400" indent="-228600" eaLnBrk="0" hangingPunct="0">
              <a:spcBef>
                <a:spcPct val="20000"/>
              </a:spcBef>
              <a:buFont typeface="Arial" charset="0"/>
              <a:buChar char="»"/>
              <a:defRPr sz="1600">
                <a:solidFill>
                  <a:srgbClr val="7A1A57"/>
                </a:solidFill>
                <a:latin typeface="Verdana" pitchFamily="34" charset="0"/>
              </a:defRPr>
            </a:lvl5pPr>
            <a:lvl6pPr marL="2514600" indent="-228600" eaLnBrk="0" fontAlgn="base" hangingPunct="0">
              <a:spcBef>
                <a:spcPct val="20000"/>
              </a:spcBef>
              <a:spcAft>
                <a:spcPct val="0"/>
              </a:spcAft>
              <a:buFont typeface="Arial" charset="0"/>
              <a:buChar char="»"/>
              <a:defRPr sz="1600">
                <a:solidFill>
                  <a:srgbClr val="7A1A57"/>
                </a:solidFill>
                <a:latin typeface="Verdana" pitchFamily="34" charset="0"/>
              </a:defRPr>
            </a:lvl6pPr>
            <a:lvl7pPr marL="2971800" indent="-228600" eaLnBrk="0" fontAlgn="base" hangingPunct="0">
              <a:spcBef>
                <a:spcPct val="20000"/>
              </a:spcBef>
              <a:spcAft>
                <a:spcPct val="0"/>
              </a:spcAft>
              <a:buFont typeface="Arial" charset="0"/>
              <a:buChar char="»"/>
              <a:defRPr sz="1600">
                <a:solidFill>
                  <a:srgbClr val="7A1A57"/>
                </a:solidFill>
                <a:latin typeface="Verdana" pitchFamily="34" charset="0"/>
              </a:defRPr>
            </a:lvl7pPr>
            <a:lvl8pPr marL="3429000" indent="-228600" eaLnBrk="0" fontAlgn="base" hangingPunct="0">
              <a:spcBef>
                <a:spcPct val="20000"/>
              </a:spcBef>
              <a:spcAft>
                <a:spcPct val="0"/>
              </a:spcAft>
              <a:buFont typeface="Arial" charset="0"/>
              <a:buChar char="»"/>
              <a:defRPr sz="1600">
                <a:solidFill>
                  <a:srgbClr val="7A1A57"/>
                </a:solidFill>
                <a:latin typeface="Verdana" pitchFamily="34" charset="0"/>
              </a:defRPr>
            </a:lvl8pPr>
            <a:lvl9pPr marL="3886200" indent="-228600" eaLnBrk="0" fontAlgn="base" hangingPunct="0">
              <a:spcBef>
                <a:spcPct val="20000"/>
              </a:spcBef>
              <a:spcAft>
                <a:spcPct val="0"/>
              </a:spcAft>
              <a:buFont typeface="Arial" charset="0"/>
              <a:buChar char="»"/>
              <a:defRPr sz="1600">
                <a:solidFill>
                  <a:srgbClr val="7A1A57"/>
                </a:solidFill>
                <a:latin typeface="Verdana" pitchFamily="34" charset="0"/>
              </a:defRPr>
            </a:lvl9pPr>
          </a:lstStyle>
          <a:p>
            <a:pPr algn="ctr">
              <a:spcBef>
                <a:spcPct val="50000"/>
              </a:spcBef>
              <a:buFontTx/>
              <a:buNone/>
            </a:pPr>
            <a:r>
              <a:rPr lang="en-GB" altLang="en-US" sz="1600" b="1" i="1"/>
              <a:t>Insolvency</a:t>
            </a:r>
          </a:p>
        </p:txBody>
      </p:sp>
      <p:sp>
        <p:nvSpPr>
          <p:cNvPr id="12293" name="Text Box 5"/>
          <p:cNvSpPr txBox="1">
            <a:spLocks noChangeArrowheads="1"/>
          </p:cNvSpPr>
          <p:nvPr/>
        </p:nvSpPr>
        <p:spPr bwMode="auto">
          <a:xfrm>
            <a:off x="3706813" y="4256088"/>
            <a:ext cx="1370012" cy="336550"/>
          </a:xfrm>
          <a:prstGeom prst="rect">
            <a:avLst/>
          </a:prstGeom>
          <a:noFill/>
          <a:ln>
            <a:noFill/>
          </a:ln>
          <a:effectLst/>
          <a:extLst>
            <a:ext uri="{909E8E84-426E-40DD-AFC4-6F175D3DCCD1}">
              <a14:hiddenFill xmlns:a14="http://schemas.microsoft.com/office/drawing/2010/main">
                <a:solidFill>
                  <a:srgbClr val="E3EDF6"/>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Font typeface="Arial" charset="0"/>
              <a:buChar char="•"/>
              <a:defRPr sz="3300">
                <a:solidFill>
                  <a:srgbClr val="7A1A57"/>
                </a:solidFill>
                <a:latin typeface="Verdana" pitchFamily="34" charset="0"/>
              </a:defRPr>
            </a:lvl1pPr>
            <a:lvl2pPr marL="742950" indent="-285750" eaLnBrk="0" hangingPunct="0">
              <a:spcBef>
                <a:spcPct val="20000"/>
              </a:spcBef>
              <a:buFont typeface="Arial" charset="0"/>
              <a:buChar char="–"/>
              <a:defRPr sz="2200">
                <a:solidFill>
                  <a:srgbClr val="7A1A57"/>
                </a:solidFill>
                <a:latin typeface="Verdana" pitchFamily="34" charset="0"/>
              </a:defRPr>
            </a:lvl2pPr>
            <a:lvl3pPr marL="1143000" indent="-228600" eaLnBrk="0" hangingPunct="0">
              <a:spcBef>
                <a:spcPct val="20000"/>
              </a:spcBef>
              <a:buFont typeface="Arial" charset="0"/>
              <a:buChar char="•"/>
              <a:defRPr sz="1600">
                <a:solidFill>
                  <a:srgbClr val="7A1A57"/>
                </a:solidFill>
                <a:latin typeface="Verdana" pitchFamily="34" charset="0"/>
              </a:defRPr>
            </a:lvl3pPr>
            <a:lvl4pPr marL="1600200" indent="-228600" eaLnBrk="0" hangingPunct="0">
              <a:spcBef>
                <a:spcPct val="20000"/>
              </a:spcBef>
              <a:buFont typeface="Arial" charset="0"/>
              <a:buChar char="–"/>
              <a:defRPr sz="1600">
                <a:solidFill>
                  <a:srgbClr val="7A1A57"/>
                </a:solidFill>
                <a:latin typeface="Verdana" pitchFamily="34" charset="0"/>
              </a:defRPr>
            </a:lvl4pPr>
            <a:lvl5pPr marL="2057400" indent="-228600" eaLnBrk="0" hangingPunct="0">
              <a:spcBef>
                <a:spcPct val="20000"/>
              </a:spcBef>
              <a:buFont typeface="Arial" charset="0"/>
              <a:buChar char="»"/>
              <a:defRPr sz="1600">
                <a:solidFill>
                  <a:srgbClr val="7A1A57"/>
                </a:solidFill>
                <a:latin typeface="Verdana" pitchFamily="34" charset="0"/>
              </a:defRPr>
            </a:lvl5pPr>
            <a:lvl6pPr marL="2514600" indent="-228600" eaLnBrk="0" fontAlgn="base" hangingPunct="0">
              <a:spcBef>
                <a:spcPct val="20000"/>
              </a:spcBef>
              <a:spcAft>
                <a:spcPct val="0"/>
              </a:spcAft>
              <a:buFont typeface="Arial" charset="0"/>
              <a:buChar char="»"/>
              <a:defRPr sz="1600">
                <a:solidFill>
                  <a:srgbClr val="7A1A57"/>
                </a:solidFill>
                <a:latin typeface="Verdana" pitchFamily="34" charset="0"/>
              </a:defRPr>
            </a:lvl6pPr>
            <a:lvl7pPr marL="2971800" indent="-228600" eaLnBrk="0" fontAlgn="base" hangingPunct="0">
              <a:spcBef>
                <a:spcPct val="20000"/>
              </a:spcBef>
              <a:spcAft>
                <a:spcPct val="0"/>
              </a:spcAft>
              <a:buFont typeface="Arial" charset="0"/>
              <a:buChar char="»"/>
              <a:defRPr sz="1600">
                <a:solidFill>
                  <a:srgbClr val="7A1A57"/>
                </a:solidFill>
                <a:latin typeface="Verdana" pitchFamily="34" charset="0"/>
              </a:defRPr>
            </a:lvl7pPr>
            <a:lvl8pPr marL="3429000" indent="-228600" eaLnBrk="0" fontAlgn="base" hangingPunct="0">
              <a:spcBef>
                <a:spcPct val="20000"/>
              </a:spcBef>
              <a:spcAft>
                <a:spcPct val="0"/>
              </a:spcAft>
              <a:buFont typeface="Arial" charset="0"/>
              <a:buChar char="»"/>
              <a:defRPr sz="1600">
                <a:solidFill>
                  <a:srgbClr val="7A1A57"/>
                </a:solidFill>
                <a:latin typeface="Verdana" pitchFamily="34" charset="0"/>
              </a:defRPr>
            </a:lvl8pPr>
            <a:lvl9pPr marL="3886200" indent="-228600" eaLnBrk="0" fontAlgn="base" hangingPunct="0">
              <a:spcBef>
                <a:spcPct val="20000"/>
              </a:spcBef>
              <a:spcAft>
                <a:spcPct val="0"/>
              </a:spcAft>
              <a:buFont typeface="Arial" charset="0"/>
              <a:buChar char="»"/>
              <a:defRPr sz="1600">
                <a:solidFill>
                  <a:srgbClr val="7A1A57"/>
                </a:solidFill>
                <a:latin typeface="Verdana" pitchFamily="34" charset="0"/>
              </a:defRPr>
            </a:lvl9pPr>
          </a:lstStyle>
          <a:p>
            <a:pPr algn="ctr">
              <a:spcBef>
                <a:spcPct val="50000"/>
              </a:spcBef>
              <a:buFontTx/>
              <a:buNone/>
            </a:pPr>
            <a:r>
              <a:rPr lang="en-GB" altLang="en-US" sz="1600" b="1" i="1"/>
              <a:t>Rejection</a:t>
            </a:r>
          </a:p>
        </p:txBody>
      </p:sp>
      <p:sp>
        <p:nvSpPr>
          <p:cNvPr id="12294" name="Text Box 6"/>
          <p:cNvSpPr txBox="1">
            <a:spLocks noChangeArrowheads="1"/>
          </p:cNvSpPr>
          <p:nvPr/>
        </p:nvSpPr>
        <p:spPr bwMode="auto">
          <a:xfrm>
            <a:off x="5507038" y="2889250"/>
            <a:ext cx="1152525" cy="336550"/>
          </a:xfrm>
          <a:prstGeom prst="rect">
            <a:avLst/>
          </a:prstGeom>
          <a:noFill/>
          <a:ln>
            <a:noFill/>
          </a:ln>
          <a:effectLst/>
          <a:extLst>
            <a:ext uri="{909E8E84-426E-40DD-AFC4-6F175D3DCCD1}">
              <a14:hiddenFill xmlns:a14="http://schemas.microsoft.com/office/drawing/2010/main">
                <a:solidFill>
                  <a:srgbClr val="E3EDF6"/>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Font typeface="Arial" charset="0"/>
              <a:buChar char="•"/>
              <a:defRPr sz="3300">
                <a:solidFill>
                  <a:srgbClr val="7A1A57"/>
                </a:solidFill>
                <a:latin typeface="Verdana" pitchFamily="34" charset="0"/>
              </a:defRPr>
            </a:lvl1pPr>
            <a:lvl2pPr marL="742950" indent="-285750" eaLnBrk="0" hangingPunct="0">
              <a:spcBef>
                <a:spcPct val="20000"/>
              </a:spcBef>
              <a:buFont typeface="Arial" charset="0"/>
              <a:buChar char="–"/>
              <a:defRPr sz="2200">
                <a:solidFill>
                  <a:srgbClr val="7A1A57"/>
                </a:solidFill>
                <a:latin typeface="Verdana" pitchFamily="34" charset="0"/>
              </a:defRPr>
            </a:lvl2pPr>
            <a:lvl3pPr marL="1143000" indent="-228600" eaLnBrk="0" hangingPunct="0">
              <a:spcBef>
                <a:spcPct val="20000"/>
              </a:spcBef>
              <a:buFont typeface="Arial" charset="0"/>
              <a:buChar char="•"/>
              <a:defRPr sz="1600">
                <a:solidFill>
                  <a:srgbClr val="7A1A57"/>
                </a:solidFill>
                <a:latin typeface="Verdana" pitchFamily="34" charset="0"/>
              </a:defRPr>
            </a:lvl3pPr>
            <a:lvl4pPr marL="1600200" indent="-228600" eaLnBrk="0" hangingPunct="0">
              <a:spcBef>
                <a:spcPct val="20000"/>
              </a:spcBef>
              <a:buFont typeface="Arial" charset="0"/>
              <a:buChar char="–"/>
              <a:defRPr sz="1600">
                <a:solidFill>
                  <a:srgbClr val="7A1A57"/>
                </a:solidFill>
                <a:latin typeface="Verdana" pitchFamily="34" charset="0"/>
              </a:defRPr>
            </a:lvl4pPr>
            <a:lvl5pPr marL="2057400" indent="-228600" eaLnBrk="0" hangingPunct="0">
              <a:spcBef>
                <a:spcPct val="20000"/>
              </a:spcBef>
              <a:buFont typeface="Arial" charset="0"/>
              <a:buChar char="»"/>
              <a:defRPr sz="1600">
                <a:solidFill>
                  <a:srgbClr val="7A1A57"/>
                </a:solidFill>
                <a:latin typeface="Verdana" pitchFamily="34" charset="0"/>
              </a:defRPr>
            </a:lvl5pPr>
            <a:lvl6pPr marL="2514600" indent="-228600" eaLnBrk="0" fontAlgn="base" hangingPunct="0">
              <a:spcBef>
                <a:spcPct val="20000"/>
              </a:spcBef>
              <a:spcAft>
                <a:spcPct val="0"/>
              </a:spcAft>
              <a:buFont typeface="Arial" charset="0"/>
              <a:buChar char="»"/>
              <a:defRPr sz="1600">
                <a:solidFill>
                  <a:srgbClr val="7A1A57"/>
                </a:solidFill>
                <a:latin typeface="Verdana" pitchFamily="34" charset="0"/>
              </a:defRPr>
            </a:lvl6pPr>
            <a:lvl7pPr marL="2971800" indent="-228600" eaLnBrk="0" fontAlgn="base" hangingPunct="0">
              <a:spcBef>
                <a:spcPct val="20000"/>
              </a:spcBef>
              <a:spcAft>
                <a:spcPct val="0"/>
              </a:spcAft>
              <a:buFont typeface="Arial" charset="0"/>
              <a:buChar char="»"/>
              <a:defRPr sz="1600">
                <a:solidFill>
                  <a:srgbClr val="7A1A57"/>
                </a:solidFill>
                <a:latin typeface="Verdana" pitchFamily="34" charset="0"/>
              </a:defRPr>
            </a:lvl7pPr>
            <a:lvl8pPr marL="3429000" indent="-228600" eaLnBrk="0" fontAlgn="base" hangingPunct="0">
              <a:spcBef>
                <a:spcPct val="20000"/>
              </a:spcBef>
              <a:spcAft>
                <a:spcPct val="0"/>
              </a:spcAft>
              <a:buFont typeface="Arial" charset="0"/>
              <a:buChar char="»"/>
              <a:defRPr sz="1600">
                <a:solidFill>
                  <a:srgbClr val="7A1A57"/>
                </a:solidFill>
                <a:latin typeface="Verdana" pitchFamily="34" charset="0"/>
              </a:defRPr>
            </a:lvl8pPr>
            <a:lvl9pPr marL="3886200" indent="-228600" eaLnBrk="0" fontAlgn="base" hangingPunct="0">
              <a:spcBef>
                <a:spcPct val="20000"/>
              </a:spcBef>
              <a:spcAft>
                <a:spcPct val="0"/>
              </a:spcAft>
              <a:buFont typeface="Arial" charset="0"/>
              <a:buChar char="»"/>
              <a:defRPr sz="1600">
                <a:solidFill>
                  <a:srgbClr val="7A1A57"/>
                </a:solidFill>
                <a:latin typeface="Verdana" pitchFamily="34" charset="0"/>
              </a:defRPr>
            </a:lvl9pPr>
          </a:lstStyle>
          <a:p>
            <a:pPr algn="ctr">
              <a:spcBef>
                <a:spcPct val="50000"/>
              </a:spcBef>
              <a:buFontTx/>
              <a:buNone/>
            </a:pPr>
            <a:r>
              <a:rPr lang="en-GB" altLang="en-US" sz="1600" b="1" i="1"/>
              <a:t>Rescue</a:t>
            </a:r>
          </a:p>
        </p:txBody>
      </p:sp>
      <p:sp>
        <p:nvSpPr>
          <p:cNvPr id="12295" name="Text Box 7"/>
          <p:cNvSpPr txBox="1">
            <a:spLocks noChangeArrowheads="1"/>
          </p:cNvSpPr>
          <p:nvPr/>
        </p:nvSpPr>
        <p:spPr bwMode="auto">
          <a:xfrm>
            <a:off x="6875463" y="2960688"/>
            <a:ext cx="1152525" cy="336550"/>
          </a:xfrm>
          <a:prstGeom prst="rect">
            <a:avLst/>
          </a:prstGeom>
          <a:noFill/>
          <a:ln>
            <a:noFill/>
          </a:ln>
          <a:effectLst/>
          <a:extLst>
            <a:ext uri="{909E8E84-426E-40DD-AFC4-6F175D3DCCD1}">
              <a14:hiddenFill xmlns:a14="http://schemas.microsoft.com/office/drawing/2010/main">
                <a:solidFill>
                  <a:srgbClr val="E3EDF6"/>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Font typeface="Arial" charset="0"/>
              <a:buChar char="•"/>
              <a:defRPr sz="3300">
                <a:solidFill>
                  <a:srgbClr val="7A1A57"/>
                </a:solidFill>
                <a:latin typeface="Verdana" pitchFamily="34" charset="0"/>
              </a:defRPr>
            </a:lvl1pPr>
            <a:lvl2pPr marL="742950" indent="-285750" eaLnBrk="0" hangingPunct="0">
              <a:spcBef>
                <a:spcPct val="20000"/>
              </a:spcBef>
              <a:buFont typeface="Arial" charset="0"/>
              <a:buChar char="–"/>
              <a:defRPr sz="2200">
                <a:solidFill>
                  <a:srgbClr val="7A1A57"/>
                </a:solidFill>
                <a:latin typeface="Verdana" pitchFamily="34" charset="0"/>
              </a:defRPr>
            </a:lvl2pPr>
            <a:lvl3pPr marL="1143000" indent="-228600" eaLnBrk="0" hangingPunct="0">
              <a:spcBef>
                <a:spcPct val="20000"/>
              </a:spcBef>
              <a:buFont typeface="Arial" charset="0"/>
              <a:buChar char="•"/>
              <a:defRPr sz="1600">
                <a:solidFill>
                  <a:srgbClr val="7A1A57"/>
                </a:solidFill>
                <a:latin typeface="Verdana" pitchFamily="34" charset="0"/>
              </a:defRPr>
            </a:lvl3pPr>
            <a:lvl4pPr marL="1600200" indent="-228600" eaLnBrk="0" hangingPunct="0">
              <a:spcBef>
                <a:spcPct val="20000"/>
              </a:spcBef>
              <a:buFont typeface="Arial" charset="0"/>
              <a:buChar char="–"/>
              <a:defRPr sz="1600">
                <a:solidFill>
                  <a:srgbClr val="7A1A57"/>
                </a:solidFill>
                <a:latin typeface="Verdana" pitchFamily="34" charset="0"/>
              </a:defRPr>
            </a:lvl4pPr>
            <a:lvl5pPr marL="2057400" indent="-228600" eaLnBrk="0" hangingPunct="0">
              <a:spcBef>
                <a:spcPct val="20000"/>
              </a:spcBef>
              <a:buFont typeface="Arial" charset="0"/>
              <a:buChar char="»"/>
              <a:defRPr sz="1600">
                <a:solidFill>
                  <a:srgbClr val="7A1A57"/>
                </a:solidFill>
                <a:latin typeface="Verdana" pitchFamily="34" charset="0"/>
              </a:defRPr>
            </a:lvl5pPr>
            <a:lvl6pPr marL="2514600" indent="-228600" eaLnBrk="0" fontAlgn="base" hangingPunct="0">
              <a:spcBef>
                <a:spcPct val="20000"/>
              </a:spcBef>
              <a:spcAft>
                <a:spcPct val="0"/>
              </a:spcAft>
              <a:buFont typeface="Arial" charset="0"/>
              <a:buChar char="»"/>
              <a:defRPr sz="1600">
                <a:solidFill>
                  <a:srgbClr val="7A1A57"/>
                </a:solidFill>
                <a:latin typeface="Verdana" pitchFamily="34" charset="0"/>
              </a:defRPr>
            </a:lvl6pPr>
            <a:lvl7pPr marL="2971800" indent="-228600" eaLnBrk="0" fontAlgn="base" hangingPunct="0">
              <a:spcBef>
                <a:spcPct val="20000"/>
              </a:spcBef>
              <a:spcAft>
                <a:spcPct val="0"/>
              </a:spcAft>
              <a:buFont typeface="Arial" charset="0"/>
              <a:buChar char="»"/>
              <a:defRPr sz="1600">
                <a:solidFill>
                  <a:srgbClr val="7A1A57"/>
                </a:solidFill>
                <a:latin typeface="Verdana" pitchFamily="34" charset="0"/>
              </a:defRPr>
            </a:lvl7pPr>
            <a:lvl8pPr marL="3429000" indent="-228600" eaLnBrk="0" fontAlgn="base" hangingPunct="0">
              <a:spcBef>
                <a:spcPct val="20000"/>
              </a:spcBef>
              <a:spcAft>
                <a:spcPct val="0"/>
              </a:spcAft>
              <a:buFont typeface="Arial" charset="0"/>
              <a:buChar char="»"/>
              <a:defRPr sz="1600">
                <a:solidFill>
                  <a:srgbClr val="7A1A57"/>
                </a:solidFill>
                <a:latin typeface="Verdana" pitchFamily="34" charset="0"/>
              </a:defRPr>
            </a:lvl8pPr>
            <a:lvl9pPr marL="3886200" indent="-228600" eaLnBrk="0" fontAlgn="base" hangingPunct="0">
              <a:spcBef>
                <a:spcPct val="20000"/>
              </a:spcBef>
              <a:spcAft>
                <a:spcPct val="0"/>
              </a:spcAft>
              <a:buFont typeface="Arial" charset="0"/>
              <a:buChar char="»"/>
              <a:defRPr sz="1600">
                <a:solidFill>
                  <a:srgbClr val="7A1A57"/>
                </a:solidFill>
                <a:latin typeface="Verdana" pitchFamily="34" charset="0"/>
              </a:defRPr>
            </a:lvl9pPr>
          </a:lstStyle>
          <a:p>
            <a:pPr algn="ctr">
              <a:spcBef>
                <a:spcPct val="50000"/>
              </a:spcBef>
              <a:buFontTx/>
              <a:buNone/>
            </a:pPr>
            <a:r>
              <a:rPr lang="en-GB" altLang="en-US" sz="1600" b="1" i="1"/>
              <a:t>Buyout</a:t>
            </a:r>
          </a:p>
        </p:txBody>
      </p:sp>
      <p:sp>
        <p:nvSpPr>
          <p:cNvPr id="12296" name="Text Box 8"/>
          <p:cNvSpPr txBox="1">
            <a:spLocks noChangeArrowheads="1"/>
          </p:cNvSpPr>
          <p:nvPr/>
        </p:nvSpPr>
        <p:spPr bwMode="auto">
          <a:xfrm>
            <a:off x="7200900" y="4076700"/>
            <a:ext cx="1943100" cy="336550"/>
          </a:xfrm>
          <a:prstGeom prst="rect">
            <a:avLst/>
          </a:prstGeom>
          <a:noFill/>
          <a:ln>
            <a:noFill/>
          </a:ln>
          <a:effectLst/>
          <a:extLst>
            <a:ext uri="{909E8E84-426E-40DD-AFC4-6F175D3DCCD1}">
              <a14:hiddenFill xmlns:a14="http://schemas.microsoft.com/office/drawing/2010/main">
                <a:solidFill>
                  <a:srgbClr val="E3EDF6"/>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Font typeface="Arial" charset="0"/>
              <a:buChar char="•"/>
              <a:defRPr sz="3300">
                <a:solidFill>
                  <a:srgbClr val="7A1A57"/>
                </a:solidFill>
                <a:latin typeface="Verdana" pitchFamily="34" charset="0"/>
              </a:defRPr>
            </a:lvl1pPr>
            <a:lvl2pPr marL="742950" indent="-285750" eaLnBrk="0" hangingPunct="0">
              <a:spcBef>
                <a:spcPct val="20000"/>
              </a:spcBef>
              <a:buFont typeface="Arial" charset="0"/>
              <a:buChar char="–"/>
              <a:defRPr sz="2200">
                <a:solidFill>
                  <a:srgbClr val="7A1A57"/>
                </a:solidFill>
                <a:latin typeface="Verdana" pitchFamily="34" charset="0"/>
              </a:defRPr>
            </a:lvl2pPr>
            <a:lvl3pPr marL="1143000" indent="-228600" eaLnBrk="0" hangingPunct="0">
              <a:spcBef>
                <a:spcPct val="20000"/>
              </a:spcBef>
              <a:buFont typeface="Arial" charset="0"/>
              <a:buChar char="•"/>
              <a:defRPr sz="1600">
                <a:solidFill>
                  <a:srgbClr val="7A1A57"/>
                </a:solidFill>
                <a:latin typeface="Verdana" pitchFamily="34" charset="0"/>
              </a:defRPr>
            </a:lvl3pPr>
            <a:lvl4pPr marL="1600200" indent="-228600" eaLnBrk="0" hangingPunct="0">
              <a:spcBef>
                <a:spcPct val="20000"/>
              </a:spcBef>
              <a:buFont typeface="Arial" charset="0"/>
              <a:buChar char="–"/>
              <a:defRPr sz="1600">
                <a:solidFill>
                  <a:srgbClr val="7A1A57"/>
                </a:solidFill>
                <a:latin typeface="Verdana" pitchFamily="34" charset="0"/>
              </a:defRPr>
            </a:lvl4pPr>
            <a:lvl5pPr marL="2057400" indent="-228600" eaLnBrk="0" hangingPunct="0">
              <a:spcBef>
                <a:spcPct val="20000"/>
              </a:spcBef>
              <a:buFont typeface="Arial" charset="0"/>
              <a:buChar char="»"/>
              <a:defRPr sz="1600">
                <a:solidFill>
                  <a:srgbClr val="7A1A57"/>
                </a:solidFill>
                <a:latin typeface="Verdana" pitchFamily="34" charset="0"/>
              </a:defRPr>
            </a:lvl5pPr>
            <a:lvl6pPr marL="2514600" indent="-228600" eaLnBrk="0" fontAlgn="base" hangingPunct="0">
              <a:spcBef>
                <a:spcPct val="20000"/>
              </a:spcBef>
              <a:spcAft>
                <a:spcPct val="0"/>
              </a:spcAft>
              <a:buFont typeface="Arial" charset="0"/>
              <a:buChar char="»"/>
              <a:defRPr sz="1600">
                <a:solidFill>
                  <a:srgbClr val="7A1A57"/>
                </a:solidFill>
                <a:latin typeface="Verdana" pitchFamily="34" charset="0"/>
              </a:defRPr>
            </a:lvl6pPr>
            <a:lvl7pPr marL="2971800" indent="-228600" eaLnBrk="0" fontAlgn="base" hangingPunct="0">
              <a:spcBef>
                <a:spcPct val="20000"/>
              </a:spcBef>
              <a:spcAft>
                <a:spcPct val="0"/>
              </a:spcAft>
              <a:buFont typeface="Arial" charset="0"/>
              <a:buChar char="»"/>
              <a:defRPr sz="1600">
                <a:solidFill>
                  <a:srgbClr val="7A1A57"/>
                </a:solidFill>
                <a:latin typeface="Verdana" pitchFamily="34" charset="0"/>
              </a:defRPr>
            </a:lvl7pPr>
            <a:lvl8pPr marL="3429000" indent="-228600" eaLnBrk="0" fontAlgn="base" hangingPunct="0">
              <a:spcBef>
                <a:spcPct val="20000"/>
              </a:spcBef>
              <a:spcAft>
                <a:spcPct val="0"/>
              </a:spcAft>
              <a:buFont typeface="Arial" charset="0"/>
              <a:buChar char="»"/>
              <a:defRPr sz="1600">
                <a:solidFill>
                  <a:srgbClr val="7A1A57"/>
                </a:solidFill>
                <a:latin typeface="Verdana" pitchFamily="34" charset="0"/>
              </a:defRPr>
            </a:lvl8pPr>
            <a:lvl9pPr marL="3886200" indent="-228600" eaLnBrk="0" fontAlgn="base" hangingPunct="0">
              <a:spcBef>
                <a:spcPct val="20000"/>
              </a:spcBef>
              <a:spcAft>
                <a:spcPct val="0"/>
              </a:spcAft>
              <a:buFont typeface="Arial" charset="0"/>
              <a:buChar char="»"/>
              <a:defRPr sz="1600">
                <a:solidFill>
                  <a:srgbClr val="7A1A57"/>
                </a:solidFill>
                <a:latin typeface="Verdana" pitchFamily="34" charset="0"/>
              </a:defRPr>
            </a:lvl9pPr>
          </a:lstStyle>
          <a:p>
            <a:pPr algn="ctr">
              <a:spcBef>
                <a:spcPct val="50000"/>
              </a:spcBef>
              <a:buFontTx/>
              <a:buNone/>
            </a:pPr>
            <a:r>
              <a:rPr lang="en-GB" altLang="en-US" sz="1600" b="1" i="1"/>
              <a:t>Compensation</a:t>
            </a:r>
          </a:p>
        </p:txBody>
      </p:sp>
      <p:sp>
        <p:nvSpPr>
          <p:cNvPr id="12297" name="Text Box 9"/>
          <p:cNvSpPr txBox="1">
            <a:spLocks noChangeArrowheads="1"/>
          </p:cNvSpPr>
          <p:nvPr/>
        </p:nvSpPr>
        <p:spPr bwMode="auto">
          <a:xfrm>
            <a:off x="1330325" y="3752850"/>
            <a:ext cx="1512888" cy="336550"/>
          </a:xfrm>
          <a:prstGeom prst="rect">
            <a:avLst/>
          </a:prstGeom>
          <a:noFill/>
          <a:ln>
            <a:noFill/>
          </a:ln>
          <a:effectLst/>
          <a:extLst>
            <a:ext uri="{909E8E84-426E-40DD-AFC4-6F175D3DCCD1}">
              <a14:hiddenFill xmlns:a14="http://schemas.microsoft.com/office/drawing/2010/main">
                <a:solidFill>
                  <a:srgbClr val="E3EDF6"/>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Font typeface="Arial" charset="0"/>
              <a:buChar char="•"/>
              <a:defRPr sz="3300">
                <a:solidFill>
                  <a:srgbClr val="7A1A57"/>
                </a:solidFill>
                <a:latin typeface="Verdana" pitchFamily="34" charset="0"/>
              </a:defRPr>
            </a:lvl1pPr>
            <a:lvl2pPr marL="742950" indent="-285750" eaLnBrk="0" hangingPunct="0">
              <a:spcBef>
                <a:spcPct val="20000"/>
              </a:spcBef>
              <a:buFont typeface="Arial" charset="0"/>
              <a:buChar char="–"/>
              <a:defRPr sz="2200">
                <a:solidFill>
                  <a:srgbClr val="7A1A57"/>
                </a:solidFill>
                <a:latin typeface="Verdana" pitchFamily="34" charset="0"/>
              </a:defRPr>
            </a:lvl2pPr>
            <a:lvl3pPr marL="1143000" indent="-228600" eaLnBrk="0" hangingPunct="0">
              <a:spcBef>
                <a:spcPct val="20000"/>
              </a:spcBef>
              <a:buFont typeface="Arial" charset="0"/>
              <a:buChar char="•"/>
              <a:defRPr sz="1600">
                <a:solidFill>
                  <a:srgbClr val="7A1A57"/>
                </a:solidFill>
                <a:latin typeface="Verdana" pitchFamily="34" charset="0"/>
              </a:defRPr>
            </a:lvl3pPr>
            <a:lvl4pPr marL="1600200" indent="-228600" eaLnBrk="0" hangingPunct="0">
              <a:spcBef>
                <a:spcPct val="20000"/>
              </a:spcBef>
              <a:buFont typeface="Arial" charset="0"/>
              <a:buChar char="–"/>
              <a:defRPr sz="1600">
                <a:solidFill>
                  <a:srgbClr val="7A1A57"/>
                </a:solidFill>
                <a:latin typeface="Verdana" pitchFamily="34" charset="0"/>
              </a:defRPr>
            </a:lvl4pPr>
            <a:lvl5pPr marL="2057400" indent="-228600" eaLnBrk="0" hangingPunct="0">
              <a:spcBef>
                <a:spcPct val="20000"/>
              </a:spcBef>
              <a:buFont typeface="Arial" charset="0"/>
              <a:buChar char="»"/>
              <a:defRPr sz="1600">
                <a:solidFill>
                  <a:srgbClr val="7A1A57"/>
                </a:solidFill>
                <a:latin typeface="Verdana" pitchFamily="34" charset="0"/>
              </a:defRPr>
            </a:lvl5pPr>
            <a:lvl6pPr marL="2514600" indent="-228600" eaLnBrk="0" fontAlgn="base" hangingPunct="0">
              <a:spcBef>
                <a:spcPct val="20000"/>
              </a:spcBef>
              <a:spcAft>
                <a:spcPct val="0"/>
              </a:spcAft>
              <a:buFont typeface="Arial" charset="0"/>
              <a:buChar char="»"/>
              <a:defRPr sz="1600">
                <a:solidFill>
                  <a:srgbClr val="7A1A57"/>
                </a:solidFill>
                <a:latin typeface="Verdana" pitchFamily="34" charset="0"/>
              </a:defRPr>
            </a:lvl6pPr>
            <a:lvl7pPr marL="2971800" indent="-228600" eaLnBrk="0" fontAlgn="base" hangingPunct="0">
              <a:spcBef>
                <a:spcPct val="20000"/>
              </a:spcBef>
              <a:spcAft>
                <a:spcPct val="0"/>
              </a:spcAft>
              <a:buFont typeface="Arial" charset="0"/>
              <a:buChar char="»"/>
              <a:defRPr sz="1600">
                <a:solidFill>
                  <a:srgbClr val="7A1A57"/>
                </a:solidFill>
                <a:latin typeface="Verdana" pitchFamily="34" charset="0"/>
              </a:defRPr>
            </a:lvl7pPr>
            <a:lvl8pPr marL="3429000" indent="-228600" eaLnBrk="0" fontAlgn="base" hangingPunct="0">
              <a:spcBef>
                <a:spcPct val="20000"/>
              </a:spcBef>
              <a:spcAft>
                <a:spcPct val="0"/>
              </a:spcAft>
              <a:buFont typeface="Arial" charset="0"/>
              <a:buChar char="»"/>
              <a:defRPr sz="1600">
                <a:solidFill>
                  <a:srgbClr val="7A1A57"/>
                </a:solidFill>
                <a:latin typeface="Verdana" pitchFamily="34" charset="0"/>
              </a:defRPr>
            </a:lvl8pPr>
            <a:lvl9pPr marL="3886200" indent="-228600" eaLnBrk="0" fontAlgn="base" hangingPunct="0">
              <a:spcBef>
                <a:spcPct val="20000"/>
              </a:spcBef>
              <a:spcAft>
                <a:spcPct val="0"/>
              </a:spcAft>
              <a:buFont typeface="Arial" charset="0"/>
              <a:buChar char="»"/>
              <a:defRPr sz="1600">
                <a:solidFill>
                  <a:srgbClr val="7A1A57"/>
                </a:solidFill>
                <a:latin typeface="Verdana" pitchFamily="34" charset="0"/>
              </a:defRPr>
            </a:lvl9pPr>
          </a:lstStyle>
          <a:p>
            <a:pPr algn="ctr">
              <a:spcBef>
                <a:spcPct val="50000"/>
              </a:spcBef>
              <a:buFontTx/>
              <a:buNone/>
            </a:pPr>
            <a:r>
              <a:rPr lang="en-GB" altLang="en-US" sz="1600" b="1" i="1"/>
              <a:t>Enter</a:t>
            </a:r>
          </a:p>
        </p:txBody>
      </p:sp>
      <p:sp>
        <p:nvSpPr>
          <p:cNvPr id="12298" name="Rectangle 10"/>
          <p:cNvSpPr>
            <a:spLocks noChangeArrowheads="1"/>
          </p:cNvSpPr>
          <p:nvPr/>
        </p:nvSpPr>
        <p:spPr bwMode="auto">
          <a:xfrm>
            <a:off x="1347788" y="4035425"/>
            <a:ext cx="1544637" cy="336550"/>
          </a:xfrm>
          <a:prstGeom prst="rect">
            <a:avLst/>
          </a:prstGeom>
          <a:noFill/>
          <a:ln>
            <a:noFill/>
          </a:ln>
          <a:effectLst/>
          <a:extLst>
            <a:ext uri="{909E8E84-426E-40DD-AFC4-6F175D3DCCD1}">
              <a14:hiddenFill xmlns:a14="http://schemas.microsoft.com/office/drawing/2010/main">
                <a:solidFill>
                  <a:srgbClr val="E3EDF6"/>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eaLnBrk="0" hangingPunct="0">
              <a:spcBef>
                <a:spcPct val="20000"/>
              </a:spcBef>
              <a:buFont typeface="Arial" charset="0"/>
              <a:buChar char="•"/>
              <a:defRPr sz="3300">
                <a:solidFill>
                  <a:srgbClr val="7A1A57"/>
                </a:solidFill>
                <a:latin typeface="Verdana" pitchFamily="34" charset="0"/>
              </a:defRPr>
            </a:lvl1pPr>
            <a:lvl2pPr marL="742950" indent="-285750" eaLnBrk="0" hangingPunct="0">
              <a:spcBef>
                <a:spcPct val="20000"/>
              </a:spcBef>
              <a:buFont typeface="Arial" charset="0"/>
              <a:buChar char="–"/>
              <a:defRPr sz="2200">
                <a:solidFill>
                  <a:srgbClr val="7A1A57"/>
                </a:solidFill>
                <a:latin typeface="Verdana" pitchFamily="34" charset="0"/>
              </a:defRPr>
            </a:lvl2pPr>
            <a:lvl3pPr marL="1143000" indent="-228600" eaLnBrk="0" hangingPunct="0">
              <a:spcBef>
                <a:spcPct val="20000"/>
              </a:spcBef>
              <a:buFont typeface="Arial" charset="0"/>
              <a:buChar char="•"/>
              <a:defRPr sz="1600">
                <a:solidFill>
                  <a:srgbClr val="7A1A57"/>
                </a:solidFill>
                <a:latin typeface="Verdana" pitchFamily="34" charset="0"/>
              </a:defRPr>
            </a:lvl3pPr>
            <a:lvl4pPr marL="1600200" indent="-228600" eaLnBrk="0" hangingPunct="0">
              <a:spcBef>
                <a:spcPct val="20000"/>
              </a:spcBef>
              <a:buFont typeface="Arial" charset="0"/>
              <a:buChar char="–"/>
              <a:defRPr sz="1600">
                <a:solidFill>
                  <a:srgbClr val="7A1A57"/>
                </a:solidFill>
                <a:latin typeface="Verdana" pitchFamily="34" charset="0"/>
              </a:defRPr>
            </a:lvl4pPr>
            <a:lvl5pPr marL="2057400" indent="-228600" eaLnBrk="0" hangingPunct="0">
              <a:spcBef>
                <a:spcPct val="20000"/>
              </a:spcBef>
              <a:buFont typeface="Arial" charset="0"/>
              <a:buChar char="»"/>
              <a:defRPr sz="1600">
                <a:solidFill>
                  <a:srgbClr val="7A1A57"/>
                </a:solidFill>
                <a:latin typeface="Verdana" pitchFamily="34" charset="0"/>
              </a:defRPr>
            </a:lvl5pPr>
            <a:lvl6pPr marL="2514600" indent="-228600" eaLnBrk="0" fontAlgn="base" hangingPunct="0">
              <a:spcBef>
                <a:spcPct val="20000"/>
              </a:spcBef>
              <a:spcAft>
                <a:spcPct val="0"/>
              </a:spcAft>
              <a:buFont typeface="Arial" charset="0"/>
              <a:buChar char="»"/>
              <a:defRPr sz="1600">
                <a:solidFill>
                  <a:srgbClr val="7A1A57"/>
                </a:solidFill>
                <a:latin typeface="Verdana" pitchFamily="34" charset="0"/>
              </a:defRPr>
            </a:lvl6pPr>
            <a:lvl7pPr marL="2971800" indent="-228600" eaLnBrk="0" fontAlgn="base" hangingPunct="0">
              <a:spcBef>
                <a:spcPct val="20000"/>
              </a:spcBef>
              <a:spcAft>
                <a:spcPct val="0"/>
              </a:spcAft>
              <a:buFont typeface="Arial" charset="0"/>
              <a:buChar char="»"/>
              <a:defRPr sz="1600">
                <a:solidFill>
                  <a:srgbClr val="7A1A57"/>
                </a:solidFill>
                <a:latin typeface="Verdana" pitchFamily="34" charset="0"/>
              </a:defRPr>
            </a:lvl7pPr>
            <a:lvl8pPr marL="3429000" indent="-228600" eaLnBrk="0" fontAlgn="base" hangingPunct="0">
              <a:spcBef>
                <a:spcPct val="20000"/>
              </a:spcBef>
              <a:spcAft>
                <a:spcPct val="0"/>
              </a:spcAft>
              <a:buFont typeface="Arial" charset="0"/>
              <a:buChar char="»"/>
              <a:defRPr sz="1600">
                <a:solidFill>
                  <a:srgbClr val="7A1A57"/>
                </a:solidFill>
                <a:latin typeface="Verdana" pitchFamily="34" charset="0"/>
              </a:defRPr>
            </a:lvl8pPr>
            <a:lvl9pPr marL="3886200" indent="-228600" eaLnBrk="0" fontAlgn="base" hangingPunct="0">
              <a:spcBef>
                <a:spcPct val="20000"/>
              </a:spcBef>
              <a:spcAft>
                <a:spcPct val="0"/>
              </a:spcAft>
              <a:buFont typeface="Arial" charset="0"/>
              <a:buChar char="»"/>
              <a:defRPr sz="1600">
                <a:solidFill>
                  <a:srgbClr val="7A1A57"/>
                </a:solidFill>
                <a:latin typeface="Verdana" pitchFamily="34" charset="0"/>
              </a:defRPr>
            </a:lvl9pPr>
          </a:lstStyle>
          <a:p>
            <a:pPr algn="ctr">
              <a:spcBef>
                <a:spcPct val="50000"/>
              </a:spcBef>
              <a:buFontTx/>
              <a:buNone/>
            </a:pPr>
            <a:r>
              <a:rPr lang="en-GB" altLang="en-US" sz="1600" b="1" i="1"/>
              <a:t>Assessment</a:t>
            </a:r>
          </a:p>
        </p:txBody>
      </p:sp>
      <p:sp>
        <p:nvSpPr>
          <p:cNvPr id="12300" name="Text Box 12"/>
          <p:cNvSpPr txBox="1">
            <a:spLocks noChangeArrowheads="1"/>
          </p:cNvSpPr>
          <p:nvPr/>
        </p:nvSpPr>
        <p:spPr bwMode="auto">
          <a:xfrm>
            <a:off x="1619672" y="5192713"/>
            <a:ext cx="5328591" cy="336550"/>
          </a:xfrm>
          <a:prstGeom prst="rect">
            <a:avLst/>
          </a:prstGeom>
          <a:noFill/>
          <a:ln>
            <a:noFill/>
          </a:ln>
          <a:effectLst/>
          <a:extLst>
            <a:ext uri="{909E8E84-426E-40DD-AFC4-6F175D3DCCD1}">
              <a14:hiddenFill xmlns:a14="http://schemas.microsoft.com/office/drawing/2010/main">
                <a:solidFill>
                  <a:srgbClr val="E3EDF6"/>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eaLnBrk="0" hangingPunct="0">
              <a:spcBef>
                <a:spcPct val="20000"/>
              </a:spcBef>
              <a:buFont typeface="Arial" charset="0"/>
              <a:buChar char="•"/>
              <a:defRPr sz="3300">
                <a:solidFill>
                  <a:srgbClr val="7A1A57"/>
                </a:solidFill>
                <a:latin typeface="Verdana" pitchFamily="34" charset="0"/>
              </a:defRPr>
            </a:lvl1pPr>
            <a:lvl2pPr marL="742950" indent="-285750" eaLnBrk="0" hangingPunct="0">
              <a:spcBef>
                <a:spcPct val="20000"/>
              </a:spcBef>
              <a:buFont typeface="Arial" charset="0"/>
              <a:buChar char="–"/>
              <a:defRPr sz="2200">
                <a:solidFill>
                  <a:srgbClr val="7A1A57"/>
                </a:solidFill>
                <a:latin typeface="Verdana" pitchFamily="34" charset="0"/>
              </a:defRPr>
            </a:lvl2pPr>
            <a:lvl3pPr marL="1143000" indent="-228600" eaLnBrk="0" hangingPunct="0">
              <a:spcBef>
                <a:spcPct val="20000"/>
              </a:spcBef>
              <a:buFont typeface="Arial" charset="0"/>
              <a:buChar char="•"/>
              <a:defRPr sz="1600">
                <a:solidFill>
                  <a:srgbClr val="7A1A57"/>
                </a:solidFill>
                <a:latin typeface="Verdana" pitchFamily="34" charset="0"/>
              </a:defRPr>
            </a:lvl3pPr>
            <a:lvl4pPr marL="1600200" indent="-228600" eaLnBrk="0" hangingPunct="0">
              <a:spcBef>
                <a:spcPct val="20000"/>
              </a:spcBef>
              <a:buFont typeface="Arial" charset="0"/>
              <a:buChar char="–"/>
              <a:defRPr sz="1600">
                <a:solidFill>
                  <a:srgbClr val="7A1A57"/>
                </a:solidFill>
                <a:latin typeface="Verdana" pitchFamily="34" charset="0"/>
              </a:defRPr>
            </a:lvl4pPr>
            <a:lvl5pPr marL="2057400" indent="-228600" eaLnBrk="0" hangingPunct="0">
              <a:spcBef>
                <a:spcPct val="20000"/>
              </a:spcBef>
              <a:buFont typeface="Arial" charset="0"/>
              <a:buChar char="»"/>
              <a:defRPr sz="1600">
                <a:solidFill>
                  <a:srgbClr val="7A1A57"/>
                </a:solidFill>
                <a:latin typeface="Verdana" pitchFamily="34" charset="0"/>
              </a:defRPr>
            </a:lvl5pPr>
            <a:lvl6pPr marL="2514600" indent="-228600" eaLnBrk="0" fontAlgn="base" hangingPunct="0">
              <a:spcBef>
                <a:spcPct val="20000"/>
              </a:spcBef>
              <a:spcAft>
                <a:spcPct val="0"/>
              </a:spcAft>
              <a:buFont typeface="Arial" charset="0"/>
              <a:buChar char="»"/>
              <a:defRPr sz="1600">
                <a:solidFill>
                  <a:srgbClr val="7A1A57"/>
                </a:solidFill>
                <a:latin typeface="Verdana" pitchFamily="34" charset="0"/>
              </a:defRPr>
            </a:lvl6pPr>
            <a:lvl7pPr marL="2971800" indent="-228600" eaLnBrk="0" fontAlgn="base" hangingPunct="0">
              <a:spcBef>
                <a:spcPct val="20000"/>
              </a:spcBef>
              <a:spcAft>
                <a:spcPct val="0"/>
              </a:spcAft>
              <a:buFont typeface="Arial" charset="0"/>
              <a:buChar char="»"/>
              <a:defRPr sz="1600">
                <a:solidFill>
                  <a:srgbClr val="7A1A57"/>
                </a:solidFill>
                <a:latin typeface="Verdana" pitchFamily="34" charset="0"/>
              </a:defRPr>
            </a:lvl7pPr>
            <a:lvl8pPr marL="3429000" indent="-228600" eaLnBrk="0" fontAlgn="base" hangingPunct="0">
              <a:spcBef>
                <a:spcPct val="20000"/>
              </a:spcBef>
              <a:spcAft>
                <a:spcPct val="0"/>
              </a:spcAft>
              <a:buFont typeface="Arial" charset="0"/>
              <a:buChar char="»"/>
              <a:defRPr sz="1600">
                <a:solidFill>
                  <a:srgbClr val="7A1A57"/>
                </a:solidFill>
                <a:latin typeface="Verdana" pitchFamily="34" charset="0"/>
              </a:defRPr>
            </a:lvl8pPr>
            <a:lvl9pPr marL="3886200" indent="-228600" eaLnBrk="0" fontAlgn="base" hangingPunct="0">
              <a:spcBef>
                <a:spcPct val="20000"/>
              </a:spcBef>
              <a:spcAft>
                <a:spcPct val="0"/>
              </a:spcAft>
              <a:buFont typeface="Arial" charset="0"/>
              <a:buChar char="»"/>
              <a:defRPr sz="1600">
                <a:solidFill>
                  <a:srgbClr val="7A1A57"/>
                </a:solidFill>
                <a:latin typeface="Verdana" pitchFamily="34" charset="0"/>
              </a:defRPr>
            </a:lvl9pPr>
          </a:lstStyle>
          <a:p>
            <a:pPr algn="ctr">
              <a:spcBef>
                <a:spcPct val="50000"/>
              </a:spcBef>
              <a:buFontTx/>
              <a:buNone/>
            </a:pPr>
            <a:r>
              <a:rPr lang="en-GB" altLang="en-US" sz="1600" b="1" i="1" dirty="0" smtClean="0">
                <a:solidFill>
                  <a:srgbClr val="002060"/>
                </a:solidFill>
              </a:rPr>
              <a:t>Assessment Period </a:t>
            </a:r>
            <a:endParaRPr lang="en-GB" altLang="en-US" sz="1600" b="1" i="1" dirty="0">
              <a:solidFill>
                <a:srgbClr val="002060"/>
              </a:solidFill>
            </a:endParaRPr>
          </a:p>
        </p:txBody>
      </p:sp>
      <p:sp>
        <p:nvSpPr>
          <p:cNvPr id="12302" name="Text Box 14"/>
          <p:cNvSpPr txBox="1">
            <a:spLocks noChangeArrowheads="1"/>
          </p:cNvSpPr>
          <p:nvPr/>
        </p:nvSpPr>
        <p:spPr bwMode="auto">
          <a:xfrm>
            <a:off x="7019925" y="5192713"/>
            <a:ext cx="1873250" cy="336550"/>
          </a:xfrm>
          <a:prstGeom prst="rect">
            <a:avLst/>
          </a:prstGeom>
          <a:noFill/>
          <a:ln>
            <a:noFill/>
          </a:ln>
          <a:effectLst/>
          <a:extLst>
            <a:ext uri="{909E8E84-426E-40DD-AFC4-6F175D3DCCD1}">
              <a14:hiddenFill xmlns:a14="http://schemas.microsoft.com/office/drawing/2010/main">
                <a:solidFill>
                  <a:srgbClr val="E3EDF6"/>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Font typeface="Arial" charset="0"/>
              <a:buChar char="•"/>
              <a:defRPr sz="3300">
                <a:solidFill>
                  <a:srgbClr val="7A1A57"/>
                </a:solidFill>
                <a:latin typeface="Verdana" pitchFamily="34" charset="0"/>
              </a:defRPr>
            </a:lvl1pPr>
            <a:lvl2pPr marL="742950" indent="-285750" eaLnBrk="0" hangingPunct="0">
              <a:spcBef>
                <a:spcPct val="20000"/>
              </a:spcBef>
              <a:buFont typeface="Arial" charset="0"/>
              <a:buChar char="–"/>
              <a:defRPr sz="2200">
                <a:solidFill>
                  <a:srgbClr val="7A1A57"/>
                </a:solidFill>
                <a:latin typeface="Verdana" pitchFamily="34" charset="0"/>
              </a:defRPr>
            </a:lvl2pPr>
            <a:lvl3pPr marL="1143000" indent="-228600" eaLnBrk="0" hangingPunct="0">
              <a:spcBef>
                <a:spcPct val="20000"/>
              </a:spcBef>
              <a:buFont typeface="Arial" charset="0"/>
              <a:buChar char="•"/>
              <a:defRPr sz="1600">
                <a:solidFill>
                  <a:srgbClr val="7A1A57"/>
                </a:solidFill>
                <a:latin typeface="Verdana" pitchFamily="34" charset="0"/>
              </a:defRPr>
            </a:lvl3pPr>
            <a:lvl4pPr marL="1600200" indent="-228600" eaLnBrk="0" hangingPunct="0">
              <a:spcBef>
                <a:spcPct val="20000"/>
              </a:spcBef>
              <a:buFont typeface="Arial" charset="0"/>
              <a:buChar char="–"/>
              <a:defRPr sz="1600">
                <a:solidFill>
                  <a:srgbClr val="7A1A57"/>
                </a:solidFill>
                <a:latin typeface="Verdana" pitchFamily="34" charset="0"/>
              </a:defRPr>
            </a:lvl4pPr>
            <a:lvl5pPr marL="2057400" indent="-228600" eaLnBrk="0" hangingPunct="0">
              <a:spcBef>
                <a:spcPct val="20000"/>
              </a:spcBef>
              <a:buFont typeface="Arial" charset="0"/>
              <a:buChar char="»"/>
              <a:defRPr sz="1600">
                <a:solidFill>
                  <a:srgbClr val="7A1A57"/>
                </a:solidFill>
                <a:latin typeface="Verdana" pitchFamily="34" charset="0"/>
              </a:defRPr>
            </a:lvl5pPr>
            <a:lvl6pPr marL="2514600" indent="-228600" eaLnBrk="0" fontAlgn="base" hangingPunct="0">
              <a:spcBef>
                <a:spcPct val="20000"/>
              </a:spcBef>
              <a:spcAft>
                <a:spcPct val="0"/>
              </a:spcAft>
              <a:buFont typeface="Arial" charset="0"/>
              <a:buChar char="»"/>
              <a:defRPr sz="1600">
                <a:solidFill>
                  <a:srgbClr val="7A1A57"/>
                </a:solidFill>
                <a:latin typeface="Verdana" pitchFamily="34" charset="0"/>
              </a:defRPr>
            </a:lvl6pPr>
            <a:lvl7pPr marL="2971800" indent="-228600" eaLnBrk="0" fontAlgn="base" hangingPunct="0">
              <a:spcBef>
                <a:spcPct val="20000"/>
              </a:spcBef>
              <a:spcAft>
                <a:spcPct val="0"/>
              </a:spcAft>
              <a:buFont typeface="Arial" charset="0"/>
              <a:buChar char="»"/>
              <a:defRPr sz="1600">
                <a:solidFill>
                  <a:srgbClr val="7A1A57"/>
                </a:solidFill>
                <a:latin typeface="Verdana" pitchFamily="34" charset="0"/>
              </a:defRPr>
            </a:lvl7pPr>
            <a:lvl8pPr marL="3429000" indent="-228600" eaLnBrk="0" fontAlgn="base" hangingPunct="0">
              <a:spcBef>
                <a:spcPct val="20000"/>
              </a:spcBef>
              <a:spcAft>
                <a:spcPct val="0"/>
              </a:spcAft>
              <a:buFont typeface="Arial" charset="0"/>
              <a:buChar char="»"/>
              <a:defRPr sz="1600">
                <a:solidFill>
                  <a:srgbClr val="7A1A57"/>
                </a:solidFill>
                <a:latin typeface="Verdana" pitchFamily="34" charset="0"/>
              </a:defRPr>
            </a:lvl8pPr>
            <a:lvl9pPr marL="3886200" indent="-228600" eaLnBrk="0" fontAlgn="base" hangingPunct="0">
              <a:spcBef>
                <a:spcPct val="20000"/>
              </a:spcBef>
              <a:spcAft>
                <a:spcPct val="0"/>
              </a:spcAft>
              <a:buFont typeface="Arial" charset="0"/>
              <a:buChar char="»"/>
              <a:defRPr sz="1600">
                <a:solidFill>
                  <a:srgbClr val="7A1A57"/>
                </a:solidFill>
                <a:latin typeface="Verdana" pitchFamily="34" charset="0"/>
              </a:defRPr>
            </a:lvl9pPr>
          </a:lstStyle>
          <a:p>
            <a:pPr algn="ctr">
              <a:spcBef>
                <a:spcPct val="50000"/>
              </a:spcBef>
              <a:buFontTx/>
              <a:buNone/>
            </a:pPr>
            <a:r>
              <a:rPr lang="en-GB" altLang="en-US" sz="1600" b="1" i="1">
                <a:solidFill>
                  <a:srgbClr val="002060"/>
                </a:solidFill>
              </a:rPr>
              <a:t>Compensation</a:t>
            </a:r>
          </a:p>
        </p:txBody>
      </p:sp>
      <p:sp>
        <p:nvSpPr>
          <p:cNvPr id="15" name="Content Placeholder 2"/>
          <p:cNvSpPr>
            <a:spLocks noGrp="1"/>
          </p:cNvSpPr>
          <p:nvPr>
            <p:ph idx="1"/>
          </p:nvPr>
        </p:nvSpPr>
        <p:spPr>
          <a:xfrm>
            <a:off x="827584" y="1700808"/>
            <a:ext cx="7772400" cy="792113"/>
          </a:xfrm>
        </p:spPr>
        <p:txBody>
          <a:bodyPr/>
          <a:lstStyle/>
          <a:p>
            <a:pPr marL="0" indent="0" algn="ctr">
              <a:buFont typeface="Arial" charset="0"/>
              <a:buNone/>
              <a:defRPr/>
            </a:pPr>
            <a:r>
              <a:rPr lang="en-GB" sz="2000" b="1" dirty="0">
                <a:solidFill>
                  <a:srgbClr val="002060"/>
                </a:solidFill>
              </a:rPr>
              <a:t>Our mission: to pay the right person, the right amount, at the right </a:t>
            </a:r>
            <a:r>
              <a:rPr lang="en-GB" sz="2000" b="1" dirty="0" smtClean="0">
                <a:solidFill>
                  <a:srgbClr val="002060"/>
                </a:solidFill>
              </a:rPr>
              <a:t>time</a:t>
            </a:r>
            <a:endParaRPr lang="en-GB" sz="2000" b="1" dirty="0">
              <a:solidFill>
                <a:srgbClr val="00206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sisl xmlns:xsi="http://www.w3.org/2001/XMLSchema-instance" xmlns:xsd="http://www.w3.org/2001/XMLSchema" xmlns="http://www.boldonjames.com/2008/01/sie/internal/label" sislVersion="0" policy="bdadcf6d-c46b-4dae-81e6-bd87383aa977">
  <element uid="id_protective_marking_protect" value=""/>
</sisl>
</file>

<file path=customXml/itemProps1.xml><?xml version="1.0" encoding="utf-8"?>
<ds:datastoreItem xmlns:ds="http://schemas.openxmlformats.org/officeDocument/2006/customXml" ds:itemID="{49FC5B41-D2A3-4E51-BCD4-84E283ABA671}">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otalTime>5199</TotalTime>
  <Words>1710</Words>
  <Application>Microsoft Office PowerPoint</Application>
  <PresentationFormat>On-screen Show (4:3)</PresentationFormat>
  <Paragraphs>227</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1_Office Theme</vt:lpstr>
      <vt:lpstr>Protecting People’s Futures </vt:lpstr>
      <vt:lpstr>Introduction</vt:lpstr>
      <vt:lpstr>The PPF today</vt:lpstr>
      <vt:lpstr>We’ve grown rapidly since we were set up</vt:lpstr>
      <vt:lpstr>Our three strategic objectives</vt:lpstr>
      <vt:lpstr>Meeting our funding target</vt:lpstr>
      <vt:lpstr>Our financial position remains strong</vt:lpstr>
      <vt:lpstr>PowerPoint Presentation</vt:lpstr>
      <vt:lpstr>How schemes enter the PPF </vt:lpstr>
      <vt:lpstr>The Pension Protection Levy</vt:lpstr>
      <vt:lpstr>Restructuring and insolvency: where we get involved</vt:lpstr>
      <vt:lpstr>When we will become involved in ‘deals’</vt:lpstr>
      <vt:lpstr>Attitude of the courts – the Ilford case</vt:lpstr>
      <vt:lpstr>Deliver excellent customer service</vt:lpstr>
      <vt:lpstr>Changes to the regulatory landscape</vt:lpstr>
      <vt:lpstr>Summary</vt:lpstr>
      <vt:lpstr>Thank you for listening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Protection in a volatile world</dc:title>
  <dc:creator>Julie Shah PPF</dc:creator>
  <cp:lastModifiedBy>David Taylor PPF</cp:lastModifiedBy>
  <cp:revision>324</cp:revision>
  <cp:lastPrinted>2014-02-19T10:03:20Z</cp:lastPrinted>
  <dcterms:created xsi:type="dcterms:W3CDTF">2013-07-30T07:57:02Z</dcterms:created>
  <dcterms:modified xsi:type="dcterms:W3CDTF">2014-02-19T16:05:39Z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812d7984-1b3b-4356-8a9a-5ba5f4695ad5</vt:lpwstr>
  </property>
  <property fmtid="{D5CDD505-2E9C-101B-9397-08002B2CF9AE}" pid="3" name="bjSaver">
    <vt:lpwstr>DhkTuD7xSo8tSevZHNPQzMKU/T0DPc/g</vt:lpwstr>
  </property>
  <property fmtid="{D5CDD505-2E9C-101B-9397-08002B2CF9AE}" pid="4" name="_AdHocReviewCycleID">
    <vt:i4>-865634901</vt:i4>
  </property>
  <property fmtid="{D5CDD505-2E9C-101B-9397-08002B2CF9AE}" pid="5" name="_NewReviewCycle">
    <vt:lpwstr/>
  </property>
  <property fmtid="{D5CDD505-2E9C-101B-9397-08002B2CF9AE}" pid="6" name="_EmailSubject">
    <vt:lpwstr>Presentation - Tomorrow's meeting</vt:lpwstr>
  </property>
  <property fmtid="{D5CDD505-2E9C-101B-9397-08002B2CF9AE}" pid="7" name="_AuthorEmail">
    <vt:lpwstr>suzanne.boome@ppf.gsi.gov.uk</vt:lpwstr>
  </property>
  <property fmtid="{D5CDD505-2E9C-101B-9397-08002B2CF9AE}" pid="8" name="_AuthorEmailDisplayName">
    <vt:lpwstr>Suzanne Boome PPF</vt:lpwstr>
  </property>
  <property fmtid="{D5CDD505-2E9C-101B-9397-08002B2CF9AE}" pid="9" name="bjDocumentLabelXML">
    <vt:lpwstr>&lt;?xml version="1.0" encoding="us-ascii"?&gt;&lt;sisl xmlns:xsi="http://www.w3.org/2001/XMLSchema-instance" xmlns:xsd="http://www.w3.org/2001/XMLSchema" sislVersion="0" policy="bdadcf6d-c46b-4dae-81e6-bd87383aa977" xmlns="http://www.boldonjames.com/2008/01/sie/i</vt:lpwstr>
  </property>
  <property fmtid="{D5CDD505-2E9C-101B-9397-08002B2CF9AE}" pid="10" name="bjDocumentLabelXML-0">
    <vt:lpwstr>nternal/label"&gt;&lt;element uid="id_protective_marking_protect" value="" /&gt;&lt;/sisl&gt;</vt:lpwstr>
  </property>
  <property fmtid="{D5CDD505-2E9C-101B-9397-08002B2CF9AE}" pid="11" name="bjDocumentSecurityLabel">
    <vt:lpwstr>PPF PROTECT </vt:lpwstr>
  </property>
  <property fmtid="{D5CDD505-2E9C-101B-9397-08002B2CF9AE}" pid="12" name="_PreviousAdHocReviewCycleID">
    <vt:i4>-808768015</vt:i4>
  </property>
</Properties>
</file>